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063" r:id="rId1"/>
  </p:sldMasterIdLst>
  <p:sldIdLst>
    <p:sldId id="256" r:id="rId2"/>
    <p:sldId id="257" r:id="rId3"/>
    <p:sldId id="258" r:id="rId4"/>
    <p:sldId id="273" r:id="rId5"/>
    <p:sldId id="27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69" r:id="rId17"/>
    <p:sldId id="272" r:id="rId18"/>
  </p:sldIdLst>
  <p:sldSz cx="12192000" cy="685800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88"/>
    <p:restoredTop sz="94650"/>
  </p:normalViewPr>
  <p:slideViewPr>
    <p:cSldViewPr snapToGrid="0" snapToObjects="1">
      <p:cViewPr varScale="1">
        <p:scale>
          <a:sx n="86" d="100"/>
          <a:sy n="86" d="100"/>
        </p:scale>
        <p:origin x="6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8526DF6-7F65-B045-A367-FE622B8DC88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4A8B65-A51E-884B-A47D-8CF5F2416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89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26DF6-7F65-B045-A367-FE622B8DC88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A8B65-A51E-884B-A47D-8CF5F2416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11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26DF6-7F65-B045-A367-FE622B8DC88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A8B65-A51E-884B-A47D-8CF5F2416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0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26DF6-7F65-B045-A367-FE622B8DC88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A8B65-A51E-884B-A47D-8CF5F2416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7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8526DF6-7F65-B045-A367-FE622B8DC88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B54A8B65-A51E-884B-A47D-8CF5F2416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21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26DF6-7F65-B045-A367-FE622B8DC88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A8B65-A51E-884B-A47D-8CF5F2416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36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26DF6-7F65-B045-A367-FE622B8DC88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A8B65-A51E-884B-A47D-8CF5F2416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8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26DF6-7F65-B045-A367-FE622B8DC88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A8B65-A51E-884B-A47D-8CF5F2416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9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26DF6-7F65-B045-A367-FE622B8DC88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A8B65-A51E-884B-A47D-8CF5F2416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7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26DF6-7F65-B045-A367-FE622B8DC88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54A8B65-A51E-884B-A47D-8CF5F2416D8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139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8526DF6-7F65-B045-A367-FE622B8DC88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54A8B65-A51E-884B-A47D-8CF5F2416D8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564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8526DF6-7F65-B045-A367-FE622B8DC88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4A8B65-A51E-884B-A47D-8CF5F2416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0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2"/>
          <p:cNvSpPr/>
          <p:nvPr/>
        </p:nvSpPr>
        <p:spPr>
          <a:xfrm>
            <a:off x="1543813" y="3194140"/>
            <a:ext cx="6164934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strike="noStrike" spc="-1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  <a:ea typeface="微软雅黑"/>
              </a:rPr>
              <a:t>Team Project Report</a:t>
            </a:r>
            <a:endParaRPr lang="en-US" sz="4800" b="0" strike="noStrike" spc="-1" dirty="0">
              <a:solidFill>
                <a:schemeClr val="accent3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5676119" y="4572722"/>
            <a:ext cx="6775825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0070C0"/>
                </a:solidFill>
                <a:latin typeface="Bernard MT Condensed" panose="02050806060905020404" pitchFamily="18" charset="0"/>
                <a:ea typeface="微软雅黑"/>
              </a:rPr>
              <a:t>Akshansh</a:t>
            </a:r>
            <a:r>
              <a:rPr lang="en-US" sz="2800" b="0" strike="noStrike" spc="-1" dirty="0">
                <a:solidFill>
                  <a:srgbClr val="0070C0"/>
                </a:solidFill>
                <a:latin typeface="Bernard MT Condensed" panose="02050806060905020404" pitchFamily="18" charset="0"/>
                <a:ea typeface="微软雅黑"/>
              </a:rPr>
              <a:t> , Shashank , Rishabh</a:t>
            </a:r>
            <a:endParaRPr lang="en-US" sz="2800" b="0" strike="noStrike" spc="-1" dirty="0">
              <a:solidFill>
                <a:srgbClr val="0070C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1AF6FA-15FC-402C-8396-B7DF0040AA83}"/>
              </a:ext>
            </a:extLst>
          </p:cNvPr>
          <p:cNvSpPr txBox="1"/>
          <p:nvPr/>
        </p:nvSpPr>
        <p:spPr>
          <a:xfrm>
            <a:off x="1228436" y="1339273"/>
            <a:ext cx="10270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</a:rPr>
              <a:t>CSCI-599 Machine Learning for Games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:p15="http://schemas.microsoft.com/office/powerpoint/2012/main" xmlns="">
      <p:transition spd="med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0" y="291780"/>
            <a:ext cx="12191760" cy="6857640"/>
          </a:xfrm>
          <a:prstGeom prst="parallelogram">
            <a:avLst>
              <a:gd name="adj" fmla="val 538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2"/>
          <p:cNvSpPr/>
          <p:nvPr/>
        </p:nvSpPr>
        <p:spPr>
          <a:xfrm>
            <a:off x="2457720" y="3805560"/>
            <a:ext cx="729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  <a:ea typeface="微软雅黑"/>
              </a:rPr>
              <a:t>TEXT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2457720" y="4440240"/>
            <a:ext cx="729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  <a:ea typeface="微软雅黑"/>
              </a:rPr>
              <a:t>TEXT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2457720" y="5093640"/>
            <a:ext cx="729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  <a:ea typeface="微软雅黑"/>
              </a:rPr>
              <a:t>TEXT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6" name="CustomShape 5"/>
          <p:cNvSpPr/>
          <p:nvPr/>
        </p:nvSpPr>
        <p:spPr>
          <a:xfrm>
            <a:off x="2457720" y="5664240"/>
            <a:ext cx="729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  <a:ea typeface="微软雅黑"/>
              </a:rPr>
              <a:t>TEXT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7" name="CustomShape 6"/>
          <p:cNvSpPr/>
          <p:nvPr/>
        </p:nvSpPr>
        <p:spPr>
          <a:xfrm>
            <a:off x="3828240" y="5493960"/>
            <a:ext cx="4095720" cy="8156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30000"/>
              </a:lnSpc>
            </a:pPr>
            <a:br>
              <a:rPr lang="en-US" sz="2000" dirty="0"/>
            </a:br>
            <a:r>
              <a:rPr lang="en-US" dirty="0"/>
              <a:t>Slow when learning → Give up</a:t>
            </a:r>
            <a:endParaRPr lang="en-US" sz="2000" b="0" strike="noStrike" spc="-1" dirty="0"/>
          </a:p>
        </p:txBody>
      </p:sp>
      <p:sp>
        <p:nvSpPr>
          <p:cNvPr id="118" name="CustomShape 7"/>
          <p:cNvSpPr/>
          <p:nvPr/>
        </p:nvSpPr>
        <p:spPr>
          <a:xfrm>
            <a:off x="488880" y="595800"/>
            <a:ext cx="58219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B050"/>
                </a:solidFill>
                <a:ea typeface="微软雅黑"/>
              </a:rPr>
              <a:t>Trial: training sonic with RNN</a:t>
            </a:r>
            <a:endParaRPr lang="en-US" sz="3200" b="1" strike="noStrike" spc="-1" dirty="0">
              <a:solidFill>
                <a:srgbClr val="00B050"/>
              </a:solidFill>
            </a:endParaRPr>
          </a:p>
        </p:txBody>
      </p:sp>
      <p:sp>
        <p:nvSpPr>
          <p:cNvPr id="119" name="CustomShape 8"/>
          <p:cNvSpPr/>
          <p:nvPr/>
        </p:nvSpPr>
        <p:spPr>
          <a:xfrm>
            <a:off x="4007520" y="1646280"/>
            <a:ext cx="2451960" cy="695520"/>
          </a:xfrm>
          <a:prstGeom prst="rect">
            <a:avLst/>
          </a:prstGeom>
          <a:solidFill>
            <a:srgbClr val="FFC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9"/>
          <p:cNvSpPr/>
          <p:nvPr/>
        </p:nvSpPr>
        <p:spPr>
          <a:xfrm>
            <a:off x="4346640" y="1707120"/>
            <a:ext cx="227592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2F2F2"/>
                </a:solidFill>
                <a:latin typeface="微软雅黑"/>
                <a:ea typeface="微软雅黑"/>
              </a:rPr>
              <a:t>train model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1" name="CustomShape 10"/>
          <p:cNvSpPr/>
          <p:nvPr/>
        </p:nvSpPr>
        <p:spPr>
          <a:xfrm>
            <a:off x="4001400" y="3042000"/>
            <a:ext cx="2458080" cy="692280"/>
          </a:xfrm>
          <a:prstGeom prst="rect">
            <a:avLst/>
          </a:prstGeom>
          <a:solidFill>
            <a:srgbClr val="2B3542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11"/>
          <p:cNvSpPr/>
          <p:nvPr/>
        </p:nvSpPr>
        <p:spPr>
          <a:xfrm>
            <a:off x="4356720" y="2974320"/>
            <a:ext cx="2822040" cy="85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2F2F2"/>
                </a:solidFill>
                <a:latin typeface="微软雅黑"/>
                <a:ea typeface="微软雅黑"/>
              </a:rPr>
              <a:t>step model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3" name="CustomShape 12"/>
          <p:cNvSpPr/>
          <p:nvPr/>
        </p:nvSpPr>
        <p:spPr>
          <a:xfrm flipV="1">
            <a:off x="5230440" y="2341440"/>
            <a:ext cx="2880" cy="699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9999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13"/>
          <p:cNvSpPr/>
          <p:nvPr/>
        </p:nvSpPr>
        <p:spPr>
          <a:xfrm>
            <a:off x="6459840" y="1994400"/>
            <a:ext cx="12240" cy="1393560"/>
          </a:xfrm>
          <a:prstGeom prst="bentConnector3">
            <a:avLst>
              <a:gd name="adj1" fmla="val 13241094"/>
            </a:avLst>
          </a:pr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14"/>
          <p:cNvSpPr/>
          <p:nvPr/>
        </p:nvSpPr>
        <p:spPr>
          <a:xfrm>
            <a:off x="5234040" y="2419200"/>
            <a:ext cx="2256480" cy="50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22A35"/>
                </a:solidFill>
                <a:latin typeface="微软雅黑"/>
                <a:ea typeface="微软雅黑"/>
              </a:rPr>
              <a:t>experience_batch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6" name="CustomShape 15"/>
          <p:cNvSpPr/>
          <p:nvPr/>
        </p:nvSpPr>
        <p:spPr>
          <a:xfrm>
            <a:off x="8103600" y="2342160"/>
            <a:ext cx="2456640" cy="4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22A35"/>
                </a:solidFill>
                <a:latin typeface="微软雅黑"/>
                <a:ea typeface="微软雅黑"/>
              </a:rPr>
              <a:t>update step_model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7" name="CustomShape 16"/>
          <p:cNvSpPr/>
          <p:nvPr/>
        </p:nvSpPr>
        <p:spPr>
          <a:xfrm>
            <a:off x="4258440" y="4029840"/>
            <a:ext cx="1943640" cy="609480"/>
          </a:xfrm>
          <a:prstGeom prst="rect">
            <a:avLst/>
          </a:prstGeom>
          <a:solidFill>
            <a:srgbClr val="8D939B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CustomShape 17"/>
          <p:cNvSpPr/>
          <p:nvPr/>
        </p:nvSpPr>
        <p:spPr>
          <a:xfrm>
            <a:off x="4821480" y="3897000"/>
            <a:ext cx="2668680" cy="78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2F2F2"/>
                </a:solidFill>
                <a:latin typeface="微软雅黑"/>
                <a:ea typeface="微软雅黑"/>
              </a:rPr>
              <a:t>env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9" name="CustomShape 18"/>
          <p:cNvSpPr/>
          <p:nvPr/>
        </p:nvSpPr>
        <p:spPr>
          <a:xfrm>
            <a:off x="4214880" y="3720600"/>
            <a:ext cx="1015200" cy="308880"/>
          </a:xfrm>
          <a:prstGeom prst="bentConnector2">
            <a:avLst/>
          </a:prstGeom>
          <a:noFill/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19"/>
          <p:cNvSpPr/>
          <p:nvPr/>
        </p:nvSpPr>
        <p:spPr>
          <a:xfrm>
            <a:off x="1193760" y="5463000"/>
            <a:ext cx="19447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222A35"/>
                </a:solidFill>
                <a:latin typeface="微软雅黑"/>
                <a:ea typeface="微软雅黑"/>
              </a:rPr>
              <a:t>Result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1" name="CustomShape 20"/>
          <p:cNvSpPr/>
          <p:nvPr/>
        </p:nvSpPr>
        <p:spPr>
          <a:xfrm>
            <a:off x="1194480" y="1671480"/>
            <a:ext cx="19447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2F2F2"/>
                </a:solidFill>
                <a:latin typeface="微软雅黑"/>
                <a:ea typeface="微软雅黑"/>
              </a:rPr>
              <a:t>Model</a:t>
            </a:r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61482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"/>
          <p:cNvGrpSpPr/>
          <p:nvPr/>
        </p:nvGrpSpPr>
        <p:grpSpPr>
          <a:xfrm>
            <a:off x="1793" y="291529"/>
            <a:ext cx="12191760" cy="6857640"/>
            <a:chOff x="0" y="0"/>
            <a:chExt cx="12191760" cy="6857640"/>
          </a:xfrm>
        </p:grpSpPr>
        <p:sp>
          <p:nvSpPr>
            <p:cNvPr id="133" name="CustomShape 2"/>
            <p:cNvSpPr/>
            <p:nvPr/>
          </p:nvSpPr>
          <p:spPr>
            <a:xfrm>
              <a:off x="3067200" y="0"/>
              <a:ext cx="9124560" cy="6857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CustomShape 3"/>
            <p:cNvSpPr/>
            <p:nvPr/>
          </p:nvSpPr>
          <p:spPr>
            <a:xfrm>
              <a:off x="0" y="0"/>
              <a:ext cx="3066840" cy="6857640"/>
            </a:xfrm>
            <a:prstGeom prst="flowChartManualInp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35" name="图片 13"/>
          <p:cNvPicPr/>
          <p:nvPr/>
        </p:nvPicPr>
        <p:blipFill>
          <a:blip r:embed="rId2"/>
          <a:stretch/>
        </p:blipFill>
        <p:spPr>
          <a:xfrm rot="10800000">
            <a:off x="3089160" y="0"/>
            <a:ext cx="2541600" cy="1429560"/>
          </a:xfrm>
          <a:prstGeom prst="rect">
            <a:avLst/>
          </a:prstGeom>
          <a:ln>
            <a:noFill/>
          </a:ln>
        </p:spPr>
      </p:pic>
      <p:sp>
        <p:nvSpPr>
          <p:cNvPr id="136" name="CustomShape 4"/>
          <p:cNvSpPr/>
          <p:nvPr/>
        </p:nvSpPr>
        <p:spPr>
          <a:xfrm>
            <a:off x="1271160" y="2262960"/>
            <a:ext cx="8364960" cy="28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Microsoft YaHei"/>
                <a:ea typeface="Microsoft YaHei"/>
              </a:rPr>
              <a:t>Evolving Feedforward Network (resolution : 320 * 224 inputs → button press : 12 outputs)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 rot="10800000">
            <a:off x="1087560" y="2098800"/>
            <a:ext cx="583560" cy="3672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6"/>
          <p:cNvSpPr/>
          <p:nvPr/>
        </p:nvSpPr>
        <p:spPr>
          <a:xfrm>
            <a:off x="1271160" y="2979720"/>
            <a:ext cx="363420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Microsoft YaHei"/>
                <a:ea typeface="Microsoft YaHei"/>
              </a:rPr>
              <a:t>Activation Function : Sigmoid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39" name="CustomShape 7"/>
          <p:cNvSpPr/>
          <p:nvPr/>
        </p:nvSpPr>
        <p:spPr>
          <a:xfrm>
            <a:off x="1260360" y="4372920"/>
            <a:ext cx="3634200" cy="3214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Population : 20 Genomes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292680" y="0"/>
            <a:ext cx="68400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b="1" strike="noStrike" spc="-1">
                <a:solidFill>
                  <a:srgbClr val="FFFFFF"/>
                </a:solidFill>
                <a:latin typeface="Calibri"/>
                <a:ea typeface="微软雅黑"/>
              </a:rPr>
              <a:t>7</a:t>
            </a:r>
            <a:endParaRPr lang="en-US" sz="7200" b="0" strike="noStrike" spc="-1">
              <a:latin typeface="Arial"/>
            </a:endParaRPr>
          </a:p>
        </p:txBody>
      </p:sp>
      <p:grpSp>
        <p:nvGrpSpPr>
          <p:cNvPr id="141" name="Group 9"/>
          <p:cNvGrpSpPr/>
          <p:nvPr/>
        </p:nvGrpSpPr>
        <p:grpSpPr>
          <a:xfrm>
            <a:off x="5486400" y="2957400"/>
            <a:ext cx="6488280" cy="2792520"/>
            <a:chOff x="5486400" y="2957400"/>
            <a:chExt cx="6488280" cy="2792520"/>
          </a:xfrm>
        </p:grpSpPr>
        <p:sp>
          <p:nvSpPr>
            <p:cNvPr id="142" name="CustomShape 10"/>
            <p:cNvSpPr/>
            <p:nvPr/>
          </p:nvSpPr>
          <p:spPr>
            <a:xfrm>
              <a:off x="7290360" y="2957400"/>
              <a:ext cx="470160" cy="468360"/>
            </a:xfrm>
            <a:prstGeom prst="ellipse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" name="CustomShape 11"/>
            <p:cNvSpPr/>
            <p:nvPr/>
          </p:nvSpPr>
          <p:spPr>
            <a:xfrm>
              <a:off x="7290360" y="3481200"/>
              <a:ext cx="470160" cy="468360"/>
            </a:xfrm>
            <a:prstGeom prst="ellipse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" name="CustomShape 12"/>
            <p:cNvSpPr/>
            <p:nvPr/>
          </p:nvSpPr>
          <p:spPr>
            <a:xfrm>
              <a:off x="7290360" y="4757760"/>
              <a:ext cx="470160" cy="468360"/>
            </a:xfrm>
            <a:prstGeom prst="ellipse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" name="CustomShape 13"/>
            <p:cNvSpPr/>
            <p:nvPr/>
          </p:nvSpPr>
          <p:spPr>
            <a:xfrm>
              <a:off x="7290360" y="5281560"/>
              <a:ext cx="470160" cy="468360"/>
            </a:xfrm>
            <a:prstGeom prst="ellipse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" name="CustomShape 14"/>
            <p:cNvSpPr/>
            <p:nvPr/>
          </p:nvSpPr>
          <p:spPr>
            <a:xfrm>
              <a:off x="7476120" y="4039920"/>
              <a:ext cx="98280" cy="104040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" name="CustomShape 15"/>
            <p:cNvSpPr/>
            <p:nvPr/>
          </p:nvSpPr>
          <p:spPr>
            <a:xfrm>
              <a:off x="7476120" y="4283640"/>
              <a:ext cx="98280" cy="104040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" name="CustomShape 16"/>
            <p:cNvSpPr/>
            <p:nvPr/>
          </p:nvSpPr>
          <p:spPr>
            <a:xfrm>
              <a:off x="7476120" y="4527000"/>
              <a:ext cx="98280" cy="104040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" name="CustomShape 17"/>
            <p:cNvSpPr/>
            <p:nvPr/>
          </p:nvSpPr>
          <p:spPr>
            <a:xfrm>
              <a:off x="9636480" y="3289320"/>
              <a:ext cx="470160" cy="468360"/>
            </a:xfrm>
            <a:prstGeom prst="ellipse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" name="CustomShape 18"/>
            <p:cNvSpPr/>
            <p:nvPr/>
          </p:nvSpPr>
          <p:spPr>
            <a:xfrm>
              <a:off x="9636480" y="4757760"/>
              <a:ext cx="470160" cy="468360"/>
            </a:xfrm>
            <a:prstGeom prst="ellipse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" name="CustomShape 19"/>
            <p:cNvSpPr/>
            <p:nvPr/>
          </p:nvSpPr>
          <p:spPr>
            <a:xfrm>
              <a:off x="9816840" y="3977640"/>
              <a:ext cx="98280" cy="104040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" name="CustomShape 20"/>
            <p:cNvSpPr/>
            <p:nvPr/>
          </p:nvSpPr>
          <p:spPr>
            <a:xfrm>
              <a:off x="9816840" y="4221360"/>
              <a:ext cx="98280" cy="104040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" name="CustomShape 21"/>
            <p:cNvSpPr/>
            <p:nvPr/>
          </p:nvSpPr>
          <p:spPr>
            <a:xfrm>
              <a:off x="9816840" y="4464720"/>
              <a:ext cx="98280" cy="104040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" name="CustomShape 22"/>
            <p:cNvSpPr/>
            <p:nvPr/>
          </p:nvSpPr>
          <p:spPr>
            <a:xfrm>
              <a:off x="8144640" y="3488040"/>
              <a:ext cx="1208520" cy="1570680"/>
            </a:xfrm>
            <a:prstGeom prst="cloud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" name="CustomShape 23"/>
            <p:cNvSpPr/>
            <p:nvPr/>
          </p:nvSpPr>
          <p:spPr>
            <a:xfrm>
              <a:off x="7760880" y="3192120"/>
              <a:ext cx="575280" cy="607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" name="CustomShape 24"/>
            <p:cNvSpPr/>
            <p:nvPr/>
          </p:nvSpPr>
          <p:spPr>
            <a:xfrm>
              <a:off x="7760880" y="3715560"/>
              <a:ext cx="412560" cy="410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7" name="CustomShape 25"/>
            <p:cNvSpPr/>
            <p:nvPr/>
          </p:nvSpPr>
          <p:spPr>
            <a:xfrm rot="10800000" flipH="1">
              <a:off x="7760880" y="4725360"/>
              <a:ext cx="464760" cy="267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8" name="CustomShape 26"/>
            <p:cNvSpPr/>
            <p:nvPr/>
          </p:nvSpPr>
          <p:spPr>
            <a:xfrm rot="10800000" flipH="1">
              <a:off x="7761240" y="4918680"/>
              <a:ext cx="633600" cy="597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9" name="CustomShape 27"/>
            <p:cNvSpPr/>
            <p:nvPr/>
          </p:nvSpPr>
          <p:spPr>
            <a:xfrm>
              <a:off x="7575120" y="4092120"/>
              <a:ext cx="573120" cy="180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0" name="CustomShape 28"/>
            <p:cNvSpPr/>
            <p:nvPr/>
          </p:nvSpPr>
          <p:spPr>
            <a:xfrm>
              <a:off x="7575120" y="4335840"/>
              <a:ext cx="639000" cy="74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1" name="CustomShape 29"/>
            <p:cNvSpPr/>
            <p:nvPr/>
          </p:nvSpPr>
          <p:spPr>
            <a:xfrm rot="10800000" flipH="1">
              <a:off x="7574760" y="4543560"/>
              <a:ext cx="610200" cy="35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2" name="CustomShape 30"/>
            <p:cNvSpPr/>
            <p:nvPr/>
          </p:nvSpPr>
          <p:spPr>
            <a:xfrm flipH="1">
              <a:off x="9300960" y="3523680"/>
              <a:ext cx="334800" cy="306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3" name="CustomShape 31"/>
            <p:cNvSpPr/>
            <p:nvPr/>
          </p:nvSpPr>
          <p:spPr>
            <a:xfrm flipH="1">
              <a:off x="9335160" y="4029840"/>
              <a:ext cx="480600" cy="36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" name="CustomShape 32"/>
            <p:cNvSpPr/>
            <p:nvPr/>
          </p:nvSpPr>
          <p:spPr>
            <a:xfrm rot="10800000">
              <a:off x="9353160" y="4273200"/>
              <a:ext cx="4636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" name="CustomShape 33"/>
            <p:cNvSpPr/>
            <p:nvPr/>
          </p:nvSpPr>
          <p:spPr>
            <a:xfrm rot="10800000">
              <a:off x="9325080" y="4471560"/>
              <a:ext cx="506160" cy="82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" name="CustomShape 34"/>
            <p:cNvSpPr/>
            <p:nvPr/>
          </p:nvSpPr>
          <p:spPr>
            <a:xfrm rot="10800000">
              <a:off x="9173880" y="4707360"/>
              <a:ext cx="462600" cy="285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" name="CustomShape 35"/>
            <p:cNvSpPr/>
            <p:nvPr/>
          </p:nvSpPr>
          <p:spPr>
            <a:xfrm>
              <a:off x="10208160" y="3204000"/>
              <a:ext cx="506520" cy="21384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" name="CustomShape 36"/>
            <p:cNvSpPr/>
            <p:nvPr/>
          </p:nvSpPr>
          <p:spPr>
            <a:xfrm>
              <a:off x="6772680" y="3105720"/>
              <a:ext cx="412560" cy="2488680"/>
            </a:xfrm>
            <a:prstGeom prst="leftBrace">
              <a:avLst>
                <a:gd name="adj1" fmla="val 8333"/>
                <a:gd name="adj2" fmla="val 50245"/>
              </a:avLst>
            </a:pr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CustomShape 37"/>
            <p:cNvSpPr/>
            <p:nvPr/>
          </p:nvSpPr>
          <p:spPr>
            <a:xfrm>
              <a:off x="10766160" y="3975480"/>
              <a:ext cx="1208520" cy="567360"/>
            </a:xfrm>
            <a:prstGeom prst="rect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  <a:ea typeface="微软雅黑"/>
                </a:rPr>
                <a:t>12 Input Buttons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70" name="CustomShape 38"/>
            <p:cNvSpPr/>
            <p:nvPr/>
          </p:nvSpPr>
          <p:spPr>
            <a:xfrm>
              <a:off x="5486400" y="4066200"/>
              <a:ext cx="1208520" cy="567360"/>
            </a:xfrm>
            <a:prstGeom prst="rect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Calibri"/>
                  <a:ea typeface="微软雅黑"/>
                </a:rPr>
                <a:t>1120</a:t>
              </a:r>
              <a:endParaRPr lang="en-US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1800" b="0" strike="noStrike" spc="-1" dirty="0">
                  <a:solidFill>
                    <a:srgbClr val="000000"/>
                  </a:solidFill>
                  <a:latin typeface="Calibri"/>
                  <a:ea typeface="微软雅黑"/>
                </a:rPr>
                <a:t>(40 * 28)</a:t>
              </a:r>
              <a:endParaRPr lang="en-US" sz="1800" b="0" strike="noStrike" spc="-1" dirty="0">
                <a:latin typeface="Arial"/>
              </a:endParaRPr>
            </a:p>
          </p:txBody>
        </p:sp>
      </p:grpSp>
      <p:sp>
        <p:nvSpPr>
          <p:cNvPr id="171" name="CustomShape 39"/>
          <p:cNvSpPr/>
          <p:nvPr/>
        </p:nvSpPr>
        <p:spPr>
          <a:xfrm>
            <a:off x="1260720" y="3670920"/>
            <a:ext cx="3634200" cy="34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Maximum Stagnation : 50 Generations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72" name="CustomShape 40"/>
          <p:cNvSpPr/>
          <p:nvPr/>
        </p:nvSpPr>
        <p:spPr>
          <a:xfrm rot="10800000">
            <a:off x="1087560" y="2841120"/>
            <a:ext cx="583560" cy="3672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41"/>
          <p:cNvSpPr/>
          <p:nvPr/>
        </p:nvSpPr>
        <p:spPr>
          <a:xfrm rot="10800000">
            <a:off x="1087560" y="3544920"/>
            <a:ext cx="583560" cy="3672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42"/>
          <p:cNvSpPr/>
          <p:nvPr/>
        </p:nvSpPr>
        <p:spPr>
          <a:xfrm rot="10800000">
            <a:off x="1087920" y="4250160"/>
            <a:ext cx="583560" cy="3672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43"/>
          <p:cNvSpPr/>
          <p:nvPr/>
        </p:nvSpPr>
        <p:spPr>
          <a:xfrm>
            <a:off x="977400" y="1430640"/>
            <a:ext cx="582192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B050"/>
                </a:solidFill>
                <a:ea typeface="微软雅黑"/>
              </a:rPr>
              <a:t>Training sonic with NEAT</a:t>
            </a:r>
            <a:endParaRPr lang="en-US" sz="3600" b="1" strike="noStrike" spc="-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37467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807240" y="0"/>
            <a:ext cx="5384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2"/>
          <p:cNvSpPr/>
          <p:nvPr/>
        </p:nvSpPr>
        <p:spPr>
          <a:xfrm>
            <a:off x="1248120" y="2078280"/>
            <a:ext cx="870480" cy="8704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3"/>
          <p:cNvSpPr/>
          <p:nvPr/>
        </p:nvSpPr>
        <p:spPr>
          <a:xfrm>
            <a:off x="1248120" y="3646440"/>
            <a:ext cx="870480" cy="8704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4"/>
          <p:cNvSpPr/>
          <p:nvPr/>
        </p:nvSpPr>
        <p:spPr>
          <a:xfrm>
            <a:off x="2269440" y="2088360"/>
            <a:ext cx="3861000" cy="137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b="1" strike="noStrike" spc="-1" dirty="0">
                <a:solidFill>
                  <a:srgbClr val="FFFFFF"/>
                </a:solidFill>
                <a:ea typeface="微软雅黑"/>
              </a:rPr>
              <a:t>Input:</a:t>
            </a:r>
            <a:endParaRPr lang="en-US" sz="1800" b="0" strike="noStrike" spc="-1" dirty="0"/>
          </a:p>
          <a:p>
            <a:pPr>
              <a:lnSpc>
                <a:spcPct val="13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ea typeface="微软雅黑"/>
              </a:rPr>
              <a:t>- Screen Frame Values</a:t>
            </a:r>
            <a:endParaRPr lang="en-US" sz="1600" b="0" strike="noStrike" spc="-1" dirty="0"/>
          </a:p>
          <a:p>
            <a:pPr>
              <a:lnSpc>
                <a:spcPct val="13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ea typeface="微软雅黑"/>
              </a:rPr>
              <a:t>- Gray Scale</a:t>
            </a:r>
            <a:endParaRPr lang="en-US" sz="1600" b="0" strike="noStrike" spc="-1" dirty="0"/>
          </a:p>
          <a:p>
            <a:pPr>
              <a:lnSpc>
                <a:spcPct val="13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ea typeface="微软雅黑"/>
              </a:rPr>
              <a:t>- ⅛ Resolution</a:t>
            </a:r>
            <a:endParaRPr lang="en-US" sz="1600" b="0" strike="noStrike" spc="-1" dirty="0"/>
          </a:p>
        </p:txBody>
      </p:sp>
      <p:sp>
        <p:nvSpPr>
          <p:cNvPr id="180" name="CustomShape 5"/>
          <p:cNvSpPr/>
          <p:nvPr/>
        </p:nvSpPr>
        <p:spPr>
          <a:xfrm>
            <a:off x="2220840" y="3668760"/>
            <a:ext cx="4586040" cy="16750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b="1" strike="noStrike" spc="-1" dirty="0">
                <a:solidFill>
                  <a:srgbClr val="FFFFFF"/>
                </a:solidFill>
                <a:ea typeface="微软雅黑"/>
              </a:rPr>
              <a:t>Reward:</a:t>
            </a:r>
            <a:endParaRPr lang="en-US" sz="1800" b="0" strike="noStrike" spc="-1" dirty="0"/>
          </a:p>
          <a:p>
            <a:pPr>
              <a:lnSpc>
                <a:spcPct val="130000"/>
              </a:lnSpc>
            </a:pPr>
            <a:r>
              <a:rPr lang="en-US" sz="1600" dirty="0"/>
              <a:t>Move to the right (Naive approach) Every time Sonic's x-coordinate exceeds the current maximum to the right, Fitness Score: +1 per frame</a:t>
            </a:r>
            <a:endParaRPr lang="en-US" sz="1600" b="0" strike="noStrike" spc="-1" dirty="0"/>
          </a:p>
        </p:txBody>
      </p:sp>
      <p:sp>
        <p:nvSpPr>
          <p:cNvPr id="181" name="CustomShape 6"/>
          <p:cNvSpPr/>
          <p:nvPr/>
        </p:nvSpPr>
        <p:spPr>
          <a:xfrm>
            <a:off x="11111760" y="1215720"/>
            <a:ext cx="775080" cy="576360"/>
          </a:xfrm>
          <a:prstGeom prst="wedgeRectCallout">
            <a:avLst>
              <a:gd name="adj1" fmla="val -20833"/>
              <a:gd name="adj2" fmla="val 8011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Calibri"/>
                <a:ea typeface="微软雅黑"/>
              </a:rPr>
              <a:t>Trial 1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2" name="Google Shape;145;p21"/>
          <p:cNvPicPr/>
          <p:nvPr/>
        </p:nvPicPr>
        <p:blipFill>
          <a:blip r:embed="rId2"/>
          <a:stretch/>
        </p:blipFill>
        <p:spPr>
          <a:xfrm>
            <a:off x="7840080" y="2097360"/>
            <a:ext cx="3416400" cy="3320280"/>
          </a:xfrm>
          <a:prstGeom prst="rect">
            <a:avLst/>
          </a:prstGeom>
          <a:ln>
            <a:noFill/>
          </a:ln>
        </p:spPr>
      </p:pic>
      <p:sp>
        <p:nvSpPr>
          <p:cNvPr id="183" name="CustomShape 7"/>
          <p:cNvSpPr/>
          <p:nvPr/>
        </p:nvSpPr>
        <p:spPr>
          <a:xfrm>
            <a:off x="1488240" y="2277360"/>
            <a:ext cx="467280" cy="46404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4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8"/>
          <p:cNvSpPr/>
          <p:nvPr/>
        </p:nvSpPr>
        <p:spPr>
          <a:xfrm>
            <a:off x="1464120" y="3733560"/>
            <a:ext cx="4384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Calibri"/>
                <a:ea typeface="微软雅黑"/>
              </a:rPr>
              <a:t>$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85" name="CustomShape 9"/>
          <p:cNvSpPr/>
          <p:nvPr/>
        </p:nvSpPr>
        <p:spPr>
          <a:xfrm>
            <a:off x="490320" y="852120"/>
            <a:ext cx="649836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B050"/>
                </a:solidFill>
                <a:ea typeface="微软雅黑"/>
              </a:rPr>
              <a:t>Training Sonic with NEAT</a:t>
            </a:r>
            <a:endParaRPr lang="en-US" sz="3600" b="0" strike="noStrike" spc="-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68112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6807240" y="0"/>
            <a:ext cx="5384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2"/>
          <p:cNvSpPr/>
          <p:nvPr/>
        </p:nvSpPr>
        <p:spPr>
          <a:xfrm>
            <a:off x="1248120" y="2078280"/>
            <a:ext cx="870480" cy="8704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3"/>
          <p:cNvSpPr/>
          <p:nvPr/>
        </p:nvSpPr>
        <p:spPr>
          <a:xfrm>
            <a:off x="1248120" y="3646440"/>
            <a:ext cx="870480" cy="8704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4"/>
          <p:cNvSpPr/>
          <p:nvPr/>
        </p:nvSpPr>
        <p:spPr>
          <a:xfrm>
            <a:off x="2269440" y="2088360"/>
            <a:ext cx="3861000" cy="137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微软雅黑"/>
                <a:ea typeface="微软雅黑"/>
              </a:rPr>
              <a:t>Input: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3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- Screen Frame Values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3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- Gray Scale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3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- ⅛ Resolution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2221200" y="3461040"/>
            <a:ext cx="4586040" cy="23161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b="1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Reward: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30000"/>
              </a:lnSpc>
            </a:pPr>
            <a:r>
              <a:rPr lang="en-US" sz="1600" dirty="0"/>
              <a:t>Move to the right, earn Ring, score first enemy points -Whenever Sonic's x-coordinate exceeds the current maximum to the right: +1 per frame -Whenever a new ring is acquired / lost: ± 30 per ring -Every time you kill an enemy: 30 * Gain Point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91" name="CustomShape 6"/>
          <p:cNvSpPr/>
          <p:nvPr/>
        </p:nvSpPr>
        <p:spPr>
          <a:xfrm>
            <a:off x="11111760" y="1215720"/>
            <a:ext cx="775080" cy="576360"/>
          </a:xfrm>
          <a:prstGeom prst="wedgeRectCallout">
            <a:avLst>
              <a:gd name="adj1" fmla="val -20833"/>
              <a:gd name="adj2" fmla="val 8011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Calibri"/>
                <a:ea typeface="微软雅黑"/>
              </a:rPr>
              <a:t>Trial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2" name="CustomShape 7"/>
          <p:cNvSpPr/>
          <p:nvPr/>
        </p:nvSpPr>
        <p:spPr>
          <a:xfrm>
            <a:off x="1488240" y="2277360"/>
            <a:ext cx="467280" cy="46404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4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8"/>
          <p:cNvSpPr/>
          <p:nvPr/>
        </p:nvSpPr>
        <p:spPr>
          <a:xfrm>
            <a:off x="1464120" y="3733560"/>
            <a:ext cx="4384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Calibri"/>
                <a:ea typeface="微软雅黑"/>
              </a:rPr>
              <a:t>$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94" name="CustomShape 9"/>
          <p:cNvSpPr/>
          <p:nvPr/>
        </p:nvSpPr>
        <p:spPr>
          <a:xfrm>
            <a:off x="490320" y="852120"/>
            <a:ext cx="649836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B050"/>
                </a:solidFill>
                <a:latin typeface="微软雅黑"/>
                <a:ea typeface="微软雅黑"/>
              </a:rPr>
              <a:t>Training Sonic with NEAT</a:t>
            </a:r>
            <a:endParaRPr lang="en-US" sz="3600" b="0" strike="noStrike" spc="-1" dirty="0">
              <a:solidFill>
                <a:srgbClr val="00B050"/>
              </a:solidFill>
              <a:latin typeface="Arial"/>
            </a:endParaRPr>
          </a:p>
        </p:txBody>
      </p:sp>
      <p:pic>
        <p:nvPicPr>
          <p:cNvPr id="195" name="Google Shape;152;p22"/>
          <p:cNvPicPr/>
          <p:nvPr/>
        </p:nvPicPr>
        <p:blipFill>
          <a:blip r:embed="rId2"/>
          <a:stretch/>
        </p:blipFill>
        <p:spPr>
          <a:xfrm>
            <a:off x="7946640" y="2045160"/>
            <a:ext cx="3343320" cy="3376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225447"/>
      </p:ext>
    </p:extLst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oup 1"/>
          <p:cNvGrpSpPr/>
          <p:nvPr/>
        </p:nvGrpSpPr>
        <p:grpSpPr>
          <a:xfrm>
            <a:off x="-119803" y="39636"/>
            <a:ext cx="12191760" cy="6857640"/>
            <a:chOff x="0" y="0"/>
            <a:chExt cx="12191760" cy="6857640"/>
          </a:xfrm>
        </p:grpSpPr>
        <p:sp>
          <p:nvSpPr>
            <p:cNvPr id="197" name="CustomShape 2"/>
            <p:cNvSpPr/>
            <p:nvPr/>
          </p:nvSpPr>
          <p:spPr>
            <a:xfrm>
              <a:off x="3067200" y="0"/>
              <a:ext cx="9124560" cy="6857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8" name="CustomShape 3"/>
            <p:cNvSpPr/>
            <p:nvPr/>
          </p:nvSpPr>
          <p:spPr>
            <a:xfrm>
              <a:off x="0" y="0"/>
              <a:ext cx="3066840" cy="6857640"/>
            </a:xfrm>
            <a:prstGeom prst="flowChartManualInp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0" name="CustomShape 4"/>
          <p:cNvSpPr/>
          <p:nvPr/>
        </p:nvSpPr>
        <p:spPr>
          <a:xfrm>
            <a:off x="1271160" y="2262960"/>
            <a:ext cx="8364960" cy="28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Microsoft YaHei"/>
                <a:ea typeface="Microsoft YaHei"/>
              </a:rPr>
              <a:t>Early Stage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1" name="CustomShape 5"/>
          <p:cNvSpPr/>
          <p:nvPr/>
        </p:nvSpPr>
        <p:spPr>
          <a:xfrm rot="10800000">
            <a:off x="1087560" y="2098800"/>
            <a:ext cx="583560" cy="3672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8"/>
          <p:cNvSpPr/>
          <p:nvPr/>
        </p:nvSpPr>
        <p:spPr>
          <a:xfrm>
            <a:off x="292680" y="0"/>
            <a:ext cx="68400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b="1" strike="noStrike" spc="-1">
                <a:solidFill>
                  <a:srgbClr val="FFFFFF"/>
                </a:solidFill>
                <a:latin typeface="Calibri"/>
                <a:ea typeface="微软雅黑"/>
              </a:rPr>
              <a:t>8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209" name="CustomShape 13"/>
          <p:cNvSpPr/>
          <p:nvPr/>
        </p:nvSpPr>
        <p:spPr>
          <a:xfrm>
            <a:off x="977400" y="1430640"/>
            <a:ext cx="582192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B050"/>
                </a:solidFill>
                <a:ea typeface="微软雅黑"/>
              </a:rPr>
              <a:t>Result – Demo &amp; Video</a:t>
            </a:r>
            <a:endParaRPr lang="en-US" sz="3600" b="1" strike="noStrike" spc="-1" dirty="0">
              <a:solidFill>
                <a:srgbClr val="00B050"/>
              </a:solidFill>
            </a:endParaRPr>
          </a:p>
        </p:txBody>
      </p:sp>
      <p:pic>
        <p:nvPicPr>
          <p:cNvPr id="2" name="Early_Stage">
            <a:hlinkClick r:id="" action="ppaction://media"/>
            <a:extLst>
              <a:ext uri="{FF2B5EF4-FFF2-40B4-BE49-F238E27FC236}">
                <a16:creationId xmlns:a16="http://schemas.microsoft.com/office/drawing/2014/main" id="{8C060787-6BFA-4581-98E9-D69482F305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5604" y="2282400"/>
            <a:ext cx="8238836" cy="409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83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oup 1"/>
          <p:cNvGrpSpPr/>
          <p:nvPr/>
        </p:nvGrpSpPr>
        <p:grpSpPr>
          <a:xfrm>
            <a:off x="-297356" y="238801"/>
            <a:ext cx="12191760" cy="6857640"/>
            <a:chOff x="0" y="0"/>
            <a:chExt cx="12191760" cy="6857640"/>
          </a:xfrm>
        </p:grpSpPr>
        <p:sp>
          <p:nvSpPr>
            <p:cNvPr id="197" name="CustomShape 2"/>
            <p:cNvSpPr/>
            <p:nvPr/>
          </p:nvSpPr>
          <p:spPr>
            <a:xfrm>
              <a:off x="3067200" y="0"/>
              <a:ext cx="9124560" cy="6857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8" name="CustomShape 3"/>
            <p:cNvSpPr/>
            <p:nvPr/>
          </p:nvSpPr>
          <p:spPr>
            <a:xfrm>
              <a:off x="0" y="0"/>
              <a:ext cx="3066840" cy="6857640"/>
            </a:xfrm>
            <a:prstGeom prst="flowChartManualInp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0" name="CustomShape 4"/>
          <p:cNvSpPr/>
          <p:nvPr/>
        </p:nvSpPr>
        <p:spPr>
          <a:xfrm>
            <a:off x="1271160" y="2262960"/>
            <a:ext cx="8364960" cy="28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Microsoft YaHei"/>
                <a:ea typeface="Microsoft YaHei"/>
              </a:rPr>
              <a:t>Mid Stage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1" name="CustomShape 5"/>
          <p:cNvSpPr/>
          <p:nvPr/>
        </p:nvSpPr>
        <p:spPr>
          <a:xfrm rot="10800000">
            <a:off x="1087560" y="2098800"/>
            <a:ext cx="583560" cy="3672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8"/>
          <p:cNvSpPr/>
          <p:nvPr/>
        </p:nvSpPr>
        <p:spPr>
          <a:xfrm>
            <a:off x="292680" y="0"/>
            <a:ext cx="68400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b="1" strike="noStrike" spc="-1">
                <a:solidFill>
                  <a:srgbClr val="FFFFFF"/>
                </a:solidFill>
                <a:latin typeface="Calibri"/>
                <a:ea typeface="微软雅黑"/>
              </a:rPr>
              <a:t>8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209" name="CustomShape 13"/>
          <p:cNvSpPr/>
          <p:nvPr/>
        </p:nvSpPr>
        <p:spPr>
          <a:xfrm>
            <a:off x="977400" y="1430640"/>
            <a:ext cx="582192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B050"/>
                </a:solidFill>
                <a:ea typeface="微软雅黑"/>
              </a:rPr>
              <a:t>Result – Demo &amp; Video</a:t>
            </a:r>
            <a:endParaRPr lang="en-US" sz="3600" b="1" strike="noStrike" spc="-1" dirty="0">
              <a:solidFill>
                <a:srgbClr val="00B050"/>
              </a:solidFill>
            </a:endParaRPr>
          </a:p>
        </p:txBody>
      </p:sp>
      <p:pic>
        <p:nvPicPr>
          <p:cNvPr id="3" name="Mid_Level">
            <a:hlinkClick r:id="" action="ppaction://media"/>
            <a:extLst>
              <a:ext uri="{FF2B5EF4-FFF2-40B4-BE49-F238E27FC236}">
                <a16:creationId xmlns:a16="http://schemas.microsoft.com/office/drawing/2014/main" id="{6BDC8D51-D7AC-43E4-A3A0-75C78CEC58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2179" y="2574925"/>
            <a:ext cx="8043169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05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067440" y="293511"/>
            <a:ext cx="91245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grpSp>
        <p:nvGrpSpPr>
          <p:cNvPr id="211" name="Group 2"/>
          <p:cNvGrpSpPr/>
          <p:nvPr/>
        </p:nvGrpSpPr>
        <p:grpSpPr>
          <a:xfrm>
            <a:off x="2326680" y="564120"/>
            <a:ext cx="1495800" cy="1481400"/>
            <a:chOff x="2326680" y="564120"/>
            <a:chExt cx="1495800" cy="1481400"/>
          </a:xfrm>
        </p:grpSpPr>
        <p:sp>
          <p:nvSpPr>
            <p:cNvPr id="212" name="CustomShape 3"/>
            <p:cNvSpPr/>
            <p:nvPr/>
          </p:nvSpPr>
          <p:spPr>
            <a:xfrm rot="2705400">
              <a:off x="2543400" y="780840"/>
              <a:ext cx="1047240" cy="104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" name="Line 4"/>
            <p:cNvSpPr/>
            <p:nvPr/>
          </p:nvSpPr>
          <p:spPr>
            <a:xfrm>
              <a:off x="3066840" y="564480"/>
              <a:ext cx="740520" cy="74016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" name="Line 5"/>
            <p:cNvSpPr/>
            <p:nvPr/>
          </p:nvSpPr>
          <p:spPr>
            <a:xfrm flipH="1">
              <a:off x="3066480" y="1290600"/>
              <a:ext cx="756000" cy="75492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5" name="CustomShape 6"/>
          <p:cNvSpPr/>
          <p:nvPr/>
        </p:nvSpPr>
        <p:spPr>
          <a:xfrm>
            <a:off x="2706480" y="683640"/>
            <a:ext cx="68400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b="1" strike="noStrike" spc="-1">
                <a:solidFill>
                  <a:srgbClr val="000000"/>
                </a:solidFill>
                <a:latin typeface="Calibri"/>
                <a:ea typeface="微软雅黑"/>
              </a:rPr>
              <a:t>9</a:t>
            </a:r>
            <a:endParaRPr lang="en-US" sz="7200" b="0" strike="noStrike" spc="-1">
              <a:latin typeface="Arial"/>
            </a:endParaRPr>
          </a:p>
        </p:txBody>
      </p:sp>
      <p:grpSp>
        <p:nvGrpSpPr>
          <p:cNvPr id="216" name="Group 7"/>
          <p:cNvGrpSpPr/>
          <p:nvPr/>
        </p:nvGrpSpPr>
        <p:grpSpPr>
          <a:xfrm>
            <a:off x="1334520" y="2549880"/>
            <a:ext cx="1951560" cy="1572120"/>
            <a:chOff x="1334520" y="2549880"/>
            <a:chExt cx="1951560" cy="1572120"/>
          </a:xfrm>
        </p:grpSpPr>
        <p:sp>
          <p:nvSpPr>
            <p:cNvPr id="217" name="CustomShape 8"/>
            <p:cNvSpPr/>
            <p:nvPr/>
          </p:nvSpPr>
          <p:spPr>
            <a:xfrm rot="2705400">
              <a:off x="1546200" y="2549880"/>
              <a:ext cx="1572120" cy="157212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" name="CustomShape 9"/>
            <p:cNvSpPr/>
            <p:nvPr/>
          </p:nvSpPr>
          <p:spPr>
            <a:xfrm rot="2705400">
              <a:off x="1357560" y="2549880"/>
              <a:ext cx="1572120" cy="157212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" name="CustomShape 10"/>
            <p:cNvSpPr/>
            <p:nvPr/>
          </p:nvSpPr>
          <p:spPr>
            <a:xfrm rot="2705400">
              <a:off x="1451880" y="2549880"/>
              <a:ext cx="1572120" cy="157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0" name="CustomShape 11"/>
            <p:cNvSpPr/>
            <p:nvPr/>
          </p:nvSpPr>
          <p:spPr>
            <a:xfrm>
              <a:off x="1334520" y="3105720"/>
              <a:ext cx="195156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 dirty="0">
                  <a:solidFill>
                    <a:srgbClr val="00B050"/>
                  </a:solidFill>
                  <a:latin typeface="微软雅黑"/>
                  <a:ea typeface="微软雅黑"/>
                </a:rPr>
                <a:t>Conclusion</a:t>
              </a:r>
              <a:endParaRPr lang="en-US" sz="2400" b="1" strike="noStrike" spc="-1" dirty="0">
                <a:solidFill>
                  <a:srgbClr val="00B050"/>
                </a:solidFill>
                <a:latin typeface="Arial"/>
              </a:endParaRPr>
            </a:p>
          </p:txBody>
        </p:sp>
      </p:grpSp>
      <p:sp>
        <p:nvSpPr>
          <p:cNvPr id="221" name="CustomShape 12"/>
          <p:cNvSpPr/>
          <p:nvPr/>
        </p:nvSpPr>
        <p:spPr>
          <a:xfrm>
            <a:off x="3804840" y="1968480"/>
            <a:ext cx="8195040" cy="2828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sz="2000" dirty="0"/>
              <a:t>We decided to use Gym-Retro which has many information sources and is convenient for environment construction .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sz="2000" dirty="0"/>
              <a:t>NEAT starts with population of simplest networks</a:t>
            </a:r>
          </a:p>
          <a:p>
            <a:pPr>
              <a:lnSpc>
                <a:spcPct val="130000"/>
              </a:lnSpc>
            </a:pPr>
            <a:r>
              <a:rPr lang="en-US" sz="2000" dirty="0"/>
              <a:t>	where no hidden neurons or connections are given.</a:t>
            </a:r>
          </a:p>
          <a:p>
            <a:pPr>
              <a:lnSpc>
                <a:spcPct val="130000"/>
              </a:lnSpc>
            </a:pPr>
            <a:r>
              <a:rPr lang="en-US" sz="2000" dirty="0"/>
              <a:t>- The topology is incrementally augmented via two</a:t>
            </a:r>
          </a:p>
          <a:p>
            <a:pPr>
              <a:lnSpc>
                <a:spcPct val="130000"/>
              </a:lnSpc>
            </a:pPr>
            <a:r>
              <a:rPr lang="en-US" sz="2000" dirty="0"/>
              <a:t>	mutation operators, adding nodes and adding links.</a:t>
            </a:r>
          </a:p>
          <a:p>
            <a:pPr>
              <a:lnSpc>
                <a:spcPct val="130000"/>
              </a:lnSpc>
            </a:pP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408389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2987540" y="293511"/>
            <a:ext cx="91245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grpSp>
        <p:nvGrpSpPr>
          <p:cNvPr id="211" name="Group 2"/>
          <p:cNvGrpSpPr/>
          <p:nvPr/>
        </p:nvGrpSpPr>
        <p:grpSpPr>
          <a:xfrm>
            <a:off x="2326680" y="564120"/>
            <a:ext cx="1495800" cy="1481400"/>
            <a:chOff x="2326680" y="564120"/>
            <a:chExt cx="1495800" cy="1481400"/>
          </a:xfrm>
        </p:grpSpPr>
        <p:sp>
          <p:nvSpPr>
            <p:cNvPr id="212" name="CustomShape 3"/>
            <p:cNvSpPr/>
            <p:nvPr/>
          </p:nvSpPr>
          <p:spPr>
            <a:xfrm rot="2705400">
              <a:off x="2543400" y="780840"/>
              <a:ext cx="1047240" cy="104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" name="Line 4"/>
            <p:cNvSpPr/>
            <p:nvPr/>
          </p:nvSpPr>
          <p:spPr>
            <a:xfrm>
              <a:off x="3066840" y="564480"/>
              <a:ext cx="740520" cy="74016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" name="Line 5"/>
            <p:cNvSpPr/>
            <p:nvPr/>
          </p:nvSpPr>
          <p:spPr>
            <a:xfrm flipH="1">
              <a:off x="3066480" y="1290600"/>
              <a:ext cx="756000" cy="75492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5" name="CustomShape 6"/>
          <p:cNvSpPr/>
          <p:nvPr/>
        </p:nvSpPr>
        <p:spPr>
          <a:xfrm>
            <a:off x="2706480" y="683640"/>
            <a:ext cx="119268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b="1" strike="noStrike" spc="-1" dirty="0">
                <a:solidFill>
                  <a:srgbClr val="000000"/>
                </a:solidFill>
                <a:latin typeface="Calibri"/>
                <a:ea typeface="微软雅黑"/>
              </a:rPr>
              <a:t>10</a:t>
            </a:r>
            <a:endParaRPr lang="en-US" sz="7200" b="0" strike="noStrike" spc="-1" dirty="0">
              <a:latin typeface="Arial"/>
            </a:endParaRPr>
          </a:p>
        </p:txBody>
      </p:sp>
      <p:grpSp>
        <p:nvGrpSpPr>
          <p:cNvPr id="216" name="Group 7"/>
          <p:cNvGrpSpPr/>
          <p:nvPr/>
        </p:nvGrpSpPr>
        <p:grpSpPr>
          <a:xfrm>
            <a:off x="1126284" y="2549880"/>
            <a:ext cx="2159796" cy="1572120"/>
            <a:chOff x="1126284" y="2549880"/>
            <a:chExt cx="2159796" cy="1572120"/>
          </a:xfrm>
        </p:grpSpPr>
        <p:sp>
          <p:nvSpPr>
            <p:cNvPr id="217" name="CustomShape 8"/>
            <p:cNvSpPr/>
            <p:nvPr/>
          </p:nvSpPr>
          <p:spPr>
            <a:xfrm rot="2705400">
              <a:off x="1546200" y="2549880"/>
              <a:ext cx="1572120" cy="157212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" name="CustomShape 9"/>
            <p:cNvSpPr/>
            <p:nvPr/>
          </p:nvSpPr>
          <p:spPr>
            <a:xfrm rot="2705400">
              <a:off x="1357560" y="2549880"/>
              <a:ext cx="1572120" cy="157212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" name="CustomShape 10"/>
            <p:cNvSpPr/>
            <p:nvPr/>
          </p:nvSpPr>
          <p:spPr>
            <a:xfrm rot="2705400">
              <a:off x="1451880" y="2549880"/>
              <a:ext cx="1572120" cy="157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0" name="CustomShape 11"/>
            <p:cNvSpPr/>
            <p:nvPr/>
          </p:nvSpPr>
          <p:spPr>
            <a:xfrm>
              <a:off x="1126284" y="3105720"/>
              <a:ext cx="2159796" cy="4602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400" b="1" strike="noStrike" spc="-1" dirty="0">
                  <a:solidFill>
                    <a:srgbClr val="00B050"/>
                  </a:solidFill>
                  <a:latin typeface="微软雅黑"/>
                  <a:ea typeface="微软雅黑"/>
                </a:rPr>
                <a:t>Future Work</a:t>
              </a:r>
              <a:endParaRPr lang="en-US" sz="2400" b="1" strike="noStrike" spc="-1" dirty="0">
                <a:solidFill>
                  <a:srgbClr val="00B050"/>
                </a:solidFill>
                <a:latin typeface="Arial"/>
              </a:endParaRPr>
            </a:p>
          </p:txBody>
        </p:sp>
      </p:grpSp>
      <p:sp>
        <p:nvSpPr>
          <p:cNvPr id="221" name="CustomShape 12"/>
          <p:cNvSpPr/>
          <p:nvPr/>
        </p:nvSpPr>
        <p:spPr>
          <a:xfrm>
            <a:off x="3804840" y="1968480"/>
            <a:ext cx="8195040" cy="20264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2000" b="0" strike="noStrike" spc="-1" dirty="0"/>
              <a:t>Change mutation function to have more variance in genome population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2000" spc="-1" dirty="0"/>
              <a:t>Use best score from past experience for Crossover</a:t>
            </a:r>
            <a:endParaRPr lang="en-US" sz="2000" b="0" strike="noStrike" spc="-1" dirty="0"/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2000" spc="-1" dirty="0"/>
              <a:t>Vary Population size to effect on stagnation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2000" spc="-1" dirty="0"/>
              <a:t>Include age for reward policy</a:t>
            </a:r>
          </a:p>
        </p:txBody>
      </p:sp>
    </p:spTree>
    <p:extLst>
      <p:ext uri="{BB962C8B-B14F-4D97-AF65-F5344CB8AC3E}">
        <p14:creationId xmlns:p14="http://schemas.microsoft.com/office/powerpoint/2010/main" val="2235760943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 rot="5400000" flipH="1">
            <a:off x="-361800" y="1047960"/>
            <a:ext cx="6857640" cy="4762080"/>
          </a:xfrm>
          <a:prstGeom prst="flowChartManualInpu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 rot="5400000" flipH="1">
            <a:off x="-1047600" y="1047960"/>
            <a:ext cx="6857640" cy="4762080"/>
          </a:xfrm>
          <a:prstGeom prst="flowChartManualInpu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3"/>
          <p:cNvSpPr/>
          <p:nvPr/>
        </p:nvSpPr>
        <p:spPr>
          <a:xfrm rot="5400000" flipH="1">
            <a:off x="-1333440" y="1047960"/>
            <a:ext cx="6857640" cy="476208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803520" y="663120"/>
            <a:ext cx="64983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latin typeface="+mj-lt"/>
                <a:ea typeface="微软雅黑"/>
              </a:rPr>
              <a:t>Reminder of our topic project</a:t>
            </a:r>
            <a:endParaRPr lang="en-US" sz="3200" b="0" strike="noStrike" spc="-1" dirty="0">
              <a:latin typeface="+mj-lt"/>
            </a:endParaRPr>
          </a:p>
        </p:txBody>
      </p:sp>
      <p:sp>
        <p:nvSpPr>
          <p:cNvPr id="48" name="CustomShape 5"/>
          <p:cNvSpPr/>
          <p:nvPr/>
        </p:nvSpPr>
        <p:spPr>
          <a:xfrm>
            <a:off x="7200" y="0"/>
            <a:ext cx="2266560" cy="18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0" strike="noStrike" spc="-1" dirty="0">
                <a:solidFill>
                  <a:srgbClr val="333F4F"/>
                </a:solidFill>
                <a:latin typeface="Calibri"/>
                <a:ea typeface="微软雅黑"/>
              </a:rPr>
              <a:t>1</a:t>
            </a:r>
            <a:endParaRPr lang="en-US" sz="11500" b="0" strike="noStrike" spc="-1" dirty="0">
              <a:latin typeface="Arial"/>
            </a:endParaRPr>
          </a:p>
        </p:txBody>
      </p:sp>
      <p:pic>
        <p:nvPicPr>
          <p:cNvPr id="49" name="Picture 2"/>
          <p:cNvPicPr/>
          <p:nvPr/>
        </p:nvPicPr>
        <p:blipFill>
          <a:blip r:embed="rId2"/>
          <a:stretch/>
        </p:blipFill>
        <p:spPr>
          <a:xfrm>
            <a:off x="2311200" y="2262960"/>
            <a:ext cx="1912680" cy="1338840"/>
          </a:xfrm>
          <a:prstGeom prst="rect">
            <a:avLst/>
          </a:prstGeom>
          <a:ln>
            <a:noFill/>
          </a:ln>
        </p:spPr>
      </p:pic>
      <p:pic>
        <p:nvPicPr>
          <p:cNvPr id="50" name="Picture 3"/>
          <p:cNvPicPr/>
          <p:nvPr/>
        </p:nvPicPr>
        <p:blipFill>
          <a:blip r:embed="rId3"/>
          <a:stretch/>
        </p:blipFill>
        <p:spPr>
          <a:xfrm>
            <a:off x="2131920" y="3602160"/>
            <a:ext cx="1905480" cy="1440000"/>
          </a:xfrm>
          <a:prstGeom prst="rect">
            <a:avLst/>
          </a:prstGeom>
          <a:ln>
            <a:noFill/>
          </a:ln>
        </p:spPr>
      </p:pic>
      <p:pic>
        <p:nvPicPr>
          <p:cNvPr id="51" name="Picture 4"/>
          <p:cNvPicPr/>
          <p:nvPr/>
        </p:nvPicPr>
        <p:blipFill>
          <a:blip r:embed="rId4"/>
          <a:stretch/>
        </p:blipFill>
        <p:spPr>
          <a:xfrm>
            <a:off x="1887480" y="4971240"/>
            <a:ext cx="1938960" cy="1451520"/>
          </a:xfrm>
          <a:prstGeom prst="rect">
            <a:avLst/>
          </a:prstGeom>
          <a:ln>
            <a:noFill/>
          </a:ln>
        </p:spPr>
      </p:pic>
      <p:sp>
        <p:nvSpPr>
          <p:cNvPr id="52" name="CustomShape 6"/>
          <p:cNvSpPr/>
          <p:nvPr/>
        </p:nvSpPr>
        <p:spPr>
          <a:xfrm rot="465000">
            <a:off x="3906720" y="1518120"/>
            <a:ext cx="262440" cy="5105160"/>
          </a:xfrm>
          <a:prstGeom prst="rect">
            <a:avLst/>
          </a:prstGeom>
          <a:solidFill>
            <a:srgbClr val="979B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7"/>
          <p:cNvSpPr/>
          <p:nvPr/>
        </p:nvSpPr>
        <p:spPr>
          <a:xfrm>
            <a:off x="835920" y="1682280"/>
            <a:ext cx="2248920" cy="3808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spc="-1" dirty="0">
                <a:latin typeface="微软雅黑"/>
                <a:ea typeface="微软雅黑"/>
              </a:rPr>
              <a:t>Using Gym Retro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54" name="Picture 6"/>
          <p:cNvPicPr/>
          <p:nvPr/>
        </p:nvPicPr>
        <p:blipFill>
          <a:blip r:embed="rId5"/>
          <a:stretch/>
        </p:blipFill>
        <p:spPr>
          <a:xfrm>
            <a:off x="3720600" y="1323000"/>
            <a:ext cx="7610040" cy="4581000"/>
          </a:xfrm>
          <a:prstGeom prst="rect">
            <a:avLst/>
          </a:prstGeom>
          <a:ln>
            <a:noFill/>
          </a:ln>
        </p:spPr>
      </p:pic>
      <p:sp>
        <p:nvSpPr>
          <p:cNvPr id="55" name="CustomShape 8"/>
          <p:cNvSpPr/>
          <p:nvPr/>
        </p:nvSpPr>
        <p:spPr>
          <a:xfrm>
            <a:off x="7429680" y="5592600"/>
            <a:ext cx="4762080" cy="566280"/>
          </a:xfrm>
          <a:prstGeom prst="rect">
            <a:avLst/>
          </a:prstGeom>
          <a:noFill/>
          <a:ln>
            <a:noFill/>
          </a:ln>
          <a:effectLst>
            <a:outerShdw blurRad="50800" dist="37674" dir="2700000" algn="tl" rotWithShape="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0" strike="noStrike" spc="-1">
                <a:solidFill>
                  <a:srgbClr val="F2F2F2"/>
                </a:solidFill>
                <a:latin typeface="微软雅黑"/>
                <a:ea typeface="微软雅黑"/>
              </a:rPr>
              <a:t>Gym Retro + NEAT-Python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6" name="CustomShape 9"/>
          <p:cNvSpPr/>
          <p:nvPr/>
        </p:nvSpPr>
        <p:spPr>
          <a:xfrm>
            <a:off x="1455120" y="2262960"/>
            <a:ext cx="211320" cy="4159800"/>
          </a:xfrm>
          <a:prstGeom prst="leftBracket">
            <a:avLst>
              <a:gd name="adj" fmla="val 8333"/>
            </a:avLst>
          </a:prstGeom>
          <a:noFill/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3110984" y="-8640"/>
            <a:ext cx="91245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7"/>
          <p:cNvSpPr/>
          <p:nvPr/>
        </p:nvSpPr>
        <p:spPr>
          <a:xfrm>
            <a:off x="3942000" y="981720"/>
            <a:ext cx="5821920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spc="-1" dirty="0">
                <a:solidFill>
                  <a:srgbClr val="00B050"/>
                </a:solidFill>
                <a:ea typeface="微软雅黑"/>
              </a:rPr>
              <a:t>PHASES:</a:t>
            </a:r>
            <a:endParaRPr lang="en-US" sz="4000" b="1" strike="noStrike" spc="-1" dirty="0">
              <a:solidFill>
                <a:srgbClr val="00B050"/>
              </a:solidFill>
            </a:endParaRPr>
          </a:p>
        </p:txBody>
      </p:sp>
      <p:sp>
        <p:nvSpPr>
          <p:cNvPr id="64" name="CustomShape 8"/>
          <p:cNvSpPr/>
          <p:nvPr/>
        </p:nvSpPr>
        <p:spPr>
          <a:xfrm>
            <a:off x="3804840" y="1968480"/>
            <a:ext cx="8195040" cy="24265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000" b="0" strike="noStrike" spc="-1" dirty="0"/>
              <a:t>Using Open AI –Universe</a:t>
            </a:r>
            <a:br>
              <a:rPr lang="en-US" sz="2000" b="0" strike="noStrike" spc="-1" dirty="0"/>
            </a:br>
            <a:r>
              <a:rPr lang="en-US" sz="2000" b="0" strike="noStrike" spc="-1" dirty="0"/>
              <a:t>Too many errors and </a:t>
            </a:r>
            <a:r>
              <a:rPr lang="en-US" sz="2000" b="0" strike="noStrike" spc="-1" dirty="0" err="1"/>
              <a:t>mujoco</a:t>
            </a:r>
            <a:r>
              <a:rPr lang="en-US" sz="2000" b="0" strike="noStrike" spc="-1" dirty="0"/>
              <a:t> needs licensing</a:t>
            </a:r>
          </a:p>
          <a:p>
            <a:pPr>
              <a:lnSpc>
                <a:spcPct val="130000"/>
              </a:lnSpc>
            </a:pPr>
            <a:endParaRPr lang="en-US" sz="2000" b="0" strike="noStrike" spc="-1" dirty="0"/>
          </a:p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lang="en-US" sz="2000" spc="-1" dirty="0">
                <a:ea typeface="微软雅黑"/>
              </a:rPr>
              <a:t>Using CNN with 10 layers deep and Reinforcement Learning</a:t>
            </a:r>
          </a:p>
          <a:p>
            <a:pPr marL="360">
              <a:lnSpc>
                <a:spcPct val="130000"/>
              </a:lnSpc>
              <a:buClr>
                <a:srgbClr val="333F4F"/>
              </a:buClr>
            </a:pPr>
            <a:r>
              <a:rPr lang="en-US" sz="2000" b="0" strike="noStrike" spc="-1" dirty="0">
                <a:ea typeface="微软雅黑"/>
              </a:rPr>
              <a:t>	Training too slow</a:t>
            </a:r>
          </a:p>
          <a:p>
            <a:pPr marL="360">
              <a:lnSpc>
                <a:spcPct val="130000"/>
              </a:lnSpc>
              <a:buClr>
                <a:srgbClr val="333F4F"/>
              </a:buClr>
            </a:pPr>
            <a:r>
              <a:rPr lang="en-US" sz="2000" spc="-1" dirty="0">
                <a:ea typeface="微软雅黑"/>
              </a:rPr>
              <a:t>	Difficulty in setting reward function</a:t>
            </a:r>
            <a:endParaRPr lang="en-US" sz="2000" b="0" strike="noStrike" spc="-1" dirty="0"/>
          </a:p>
        </p:txBody>
      </p:sp>
      <p:sp>
        <p:nvSpPr>
          <p:cNvPr id="66" name="CustomShape 9"/>
          <p:cNvSpPr/>
          <p:nvPr/>
        </p:nvSpPr>
        <p:spPr>
          <a:xfrm>
            <a:off x="8400600" y="6094440"/>
            <a:ext cx="3237480" cy="63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A6A6A6"/>
                </a:solidFill>
                <a:latin typeface="Calibri"/>
                <a:ea typeface="微软雅黑"/>
              </a:rPr>
              <a:t>https://en.wikipedia.org/wiki/Neuroevolution_of_augmenting_topologies#Implementation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3048840" y="-8640"/>
            <a:ext cx="91245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8" name="Group 2"/>
          <p:cNvGrpSpPr/>
          <p:nvPr/>
        </p:nvGrpSpPr>
        <p:grpSpPr>
          <a:xfrm>
            <a:off x="2326680" y="564120"/>
            <a:ext cx="1495800" cy="1481400"/>
            <a:chOff x="2326680" y="564120"/>
            <a:chExt cx="1495800" cy="1481400"/>
          </a:xfrm>
        </p:grpSpPr>
        <p:sp>
          <p:nvSpPr>
            <p:cNvPr id="59" name="CustomShape 3"/>
            <p:cNvSpPr/>
            <p:nvPr/>
          </p:nvSpPr>
          <p:spPr>
            <a:xfrm rot="2705400">
              <a:off x="2543400" y="780840"/>
              <a:ext cx="1047240" cy="104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" name="Line 4"/>
            <p:cNvSpPr/>
            <p:nvPr/>
          </p:nvSpPr>
          <p:spPr>
            <a:xfrm>
              <a:off x="3066840" y="564480"/>
              <a:ext cx="740520" cy="74016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" name="Line 5"/>
            <p:cNvSpPr/>
            <p:nvPr/>
          </p:nvSpPr>
          <p:spPr>
            <a:xfrm flipH="1">
              <a:off x="3066480" y="1290600"/>
              <a:ext cx="756000" cy="75492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2" name="CustomShape 6"/>
          <p:cNvSpPr/>
          <p:nvPr/>
        </p:nvSpPr>
        <p:spPr>
          <a:xfrm>
            <a:off x="2706480" y="683640"/>
            <a:ext cx="68400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b="1" strike="noStrike" spc="-1">
                <a:solidFill>
                  <a:srgbClr val="000000"/>
                </a:solidFill>
                <a:latin typeface="Calibri"/>
                <a:ea typeface="微软雅黑"/>
              </a:rPr>
              <a:t>2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63" name="CustomShape 7"/>
          <p:cNvSpPr/>
          <p:nvPr/>
        </p:nvSpPr>
        <p:spPr>
          <a:xfrm>
            <a:off x="3942000" y="981720"/>
            <a:ext cx="582192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B050"/>
                </a:solidFill>
                <a:ea typeface="微软雅黑"/>
              </a:rPr>
              <a:t>NEAT-Python?</a:t>
            </a:r>
            <a:endParaRPr lang="en-US" sz="3600" b="1" strike="noStrike" spc="-1" dirty="0">
              <a:solidFill>
                <a:srgbClr val="00B050"/>
              </a:solidFill>
            </a:endParaRPr>
          </a:p>
        </p:txBody>
      </p:sp>
      <p:sp>
        <p:nvSpPr>
          <p:cNvPr id="64" name="CustomShape 8"/>
          <p:cNvSpPr/>
          <p:nvPr/>
        </p:nvSpPr>
        <p:spPr>
          <a:xfrm>
            <a:off x="3804840" y="1968480"/>
            <a:ext cx="8195040" cy="36305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lang="en-US" sz="2000" b="0" strike="noStrike" spc="-1" dirty="0">
                <a:solidFill>
                  <a:srgbClr val="00B0F0"/>
                </a:solidFill>
                <a:ea typeface="微软雅黑"/>
              </a:rPr>
              <a:t>NEAT: Neuro-evolution of Augmenting Topologies</a:t>
            </a:r>
            <a:endParaRPr lang="en-US" sz="2000" b="0" strike="noStrike" spc="-1" dirty="0">
              <a:solidFill>
                <a:srgbClr val="00B0F0"/>
              </a:solidFill>
            </a:endParaRPr>
          </a:p>
          <a:p>
            <a:pPr marL="800280" lvl="1" indent="-342720">
              <a:lnSpc>
                <a:spcPct val="130000"/>
              </a:lnSpc>
              <a:buClr>
                <a:srgbClr val="333F4F"/>
              </a:buClr>
              <a:buFont typeface="Arial"/>
              <a:buChar char="•"/>
            </a:pPr>
            <a:r>
              <a:rPr lang="en-US" sz="2000" b="0" strike="noStrike" spc="-1" dirty="0">
                <a:ea typeface="微软雅黑"/>
              </a:rPr>
              <a:t>NEAT-Python Package implemented in Python With NEAT</a:t>
            </a:r>
          </a:p>
          <a:p>
            <a:pPr marL="360">
              <a:lnSpc>
                <a:spcPct val="130000"/>
              </a:lnSpc>
              <a:buClr>
                <a:srgbClr val="333F4F"/>
              </a:buClr>
            </a:pPr>
            <a:r>
              <a:rPr lang="en-US" sz="2000" b="0" strike="noStrike" spc="-1" dirty="0">
                <a:ea typeface="微软雅黑"/>
              </a:rPr>
              <a:t>	Of Neural Network structure and parameters `</a:t>
            </a:r>
            <a:r>
              <a:rPr lang="en-US" sz="2000" b="0" strike="noStrike" spc="-1" dirty="0" err="1">
                <a:ea typeface="微软雅黑"/>
              </a:rPr>
              <a:t>learning`in</a:t>
            </a:r>
            <a:r>
              <a:rPr lang="en-US" sz="2000" b="0" strike="noStrike" spc="-1" dirty="0">
                <a:ea typeface="微软雅黑"/>
              </a:rPr>
              <a:t> the genetic algorithm to use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sz="2000" b="0" strike="noStrike" spc="-1" dirty="0"/>
          </a:p>
          <a:p>
            <a:pPr>
              <a:lnSpc>
                <a:spcPct val="130000"/>
              </a:lnSpc>
            </a:pPr>
            <a:endParaRPr lang="en-US" sz="2000" b="0" strike="noStrike" spc="-1" dirty="0"/>
          </a:p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lang="en-US" sz="2000" b="0" strike="noStrike" spc="-1" dirty="0">
                <a:ea typeface="微软雅黑"/>
              </a:rPr>
              <a:t>Learning speed is considerably </a:t>
            </a:r>
          </a:p>
          <a:p>
            <a:pPr marL="360">
              <a:lnSpc>
                <a:spcPct val="130000"/>
              </a:lnSpc>
              <a:buClr>
                <a:srgbClr val="333F4F"/>
              </a:buClr>
            </a:pPr>
            <a:r>
              <a:rPr lang="en-US" sz="2000" b="0" strike="noStrike" spc="-1" dirty="0">
                <a:ea typeface="微软雅黑"/>
              </a:rPr>
              <a:t>	faster than other algorithms</a:t>
            </a:r>
          </a:p>
          <a:p>
            <a:pPr marL="360">
              <a:lnSpc>
                <a:spcPct val="130000"/>
              </a:lnSpc>
              <a:buClr>
                <a:srgbClr val="333F4F"/>
              </a:buClr>
            </a:pPr>
            <a:r>
              <a:rPr lang="en-US" sz="2000" b="0" strike="noStrike" spc="-1" dirty="0">
                <a:ea typeface="微软雅黑"/>
              </a:rPr>
              <a:t> 	such as Back Propagation</a:t>
            </a:r>
            <a:endParaRPr lang="en-US" sz="2000" b="0" strike="noStrike" spc="-1" dirty="0"/>
          </a:p>
        </p:txBody>
      </p:sp>
      <p:pic>
        <p:nvPicPr>
          <p:cNvPr id="65" name="그림 3"/>
          <p:cNvPicPr/>
          <p:nvPr/>
        </p:nvPicPr>
        <p:blipFill>
          <a:blip r:embed="rId2"/>
          <a:stretch/>
        </p:blipFill>
        <p:spPr>
          <a:xfrm>
            <a:off x="8400600" y="3251252"/>
            <a:ext cx="3329280" cy="3020400"/>
          </a:xfrm>
          <a:prstGeom prst="rect">
            <a:avLst/>
          </a:prstGeom>
          <a:ln>
            <a:noFill/>
          </a:ln>
        </p:spPr>
      </p:pic>
      <p:sp>
        <p:nvSpPr>
          <p:cNvPr id="66" name="CustomShape 9"/>
          <p:cNvSpPr/>
          <p:nvPr/>
        </p:nvSpPr>
        <p:spPr>
          <a:xfrm>
            <a:off x="8400600" y="6094440"/>
            <a:ext cx="3237480" cy="63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A6A6A6"/>
                </a:solidFill>
                <a:latin typeface="Calibri"/>
                <a:ea typeface="微软雅黑"/>
              </a:rPr>
              <a:t>https://en.wikipedia.org/wiki/Neuroevolution_of_augmenting_topologies#Implementation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9626320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3075473" y="-8640"/>
            <a:ext cx="91245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8" name="Group 2"/>
          <p:cNvGrpSpPr/>
          <p:nvPr/>
        </p:nvGrpSpPr>
        <p:grpSpPr>
          <a:xfrm>
            <a:off x="2326680" y="564120"/>
            <a:ext cx="1495800" cy="1481400"/>
            <a:chOff x="2326680" y="564120"/>
            <a:chExt cx="1495800" cy="1481400"/>
          </a:xfrm>
        </p:grpSpPr>
        <p:sp>
          <p:nvSpPr>
            <p:cNvPr id="59" name="CustomShape 3"/>
            <p:cNvSpPr/>
            <p:nvPr/>
          </p:nvSpPr>
          <p:spPr>
            <a:xfrm rot="2705400">
              <a:off x="2543400" y="780840"/>
              <a:ext cx="1047240" cy="104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" name="Line 4"/>
            <p:cNvSpPr/>
            <p:nvPr/>
          </p:nvSpPr>
          <p:spPr>
            <a:xfrm>
              <a:off x="3066840" y="564480"/>
              <a:ext cx="740520" cy="74016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" name="Line 5"/>
            <p:cNvSpPr/>
            <p:nvPr/>
          </p:nvSpPr>
          <p:spPr>
            <a:xfrm flipH="1">
              <a:off x="3066480" y="1290600"/>
              <a:ext cx="756000" cy="75492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2" name="CustomShape 6"/>
          <p:cNvSpPr/>
          <p:nvPr/>
        </p:nvSpPr>
        <p:spPr>
          <a:xfrm>
            <a:off x="2706480" y="683640"/>
            <a:ext cx="68400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b="1" strike="noStrike" spc="-1">
                <a:solidFill>
                  <a:srgbClr val="000000"/>
                </a:solidFill>
                <a:latin typeface="Calibri"/>
                <a:ea typeface="微软雅黑"/>
              </a:rPr>
              <a:t>2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63" name="CustomShape 7"/>
          <p:cNvSpPr/>
          <p:nvPr/>
        </p:nvSpPr>
        <p:spPr>
          <a:xfrm>
            <a:off x="3942000" y="981720"/>
            <a:ext cx="582192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B050"/>
                </a:solidFill>
                <a:latin typeface="微软雅黑"/>
                <a:ea typeface="微软雅黑"/>
              </a:rPr>
              <a:t>NEAT-Challenges Solved</a:t>
            </a:r>
            <a:endParaRPr lang="en-US" sz="3600" b="1" strike="noStrike" spc="-1" dirty="0">
              <a:solidFill>
                <a:srgbClr val="00B050"/>
              </a:solidFill>
              <a:latin typeface="Arial"/>
            </a:endParaRPr>
          </a:p>
        </p:txBody>
      </p:sp>
      <p:sp>
        <p:nvSpPr>
          <p:cNvPr id="64" name="CustomShape 8"/>
          <p:cNvSpPr/>
          <p:nvPr/>
        </p:nvSpPr>
        <p:spPr>
          <a:xfrm>
            <a:off x="3804840" y="1968480"/>
            <a:ext cx="8195040" cy="48287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B0F0"/>
                </a:solidFill>
              </a:rPr>
              <a:t>Is there a genetic representation that allows disparate topologies to crossover in a meaningful way?</a:t>
            </a:r>
          </a:p>
          <a:p>
            <a:pPr>
              <a:lnSpc>
                <a:spcPct val="130000"/>
              </a:lnSpc>
            </a:pPr>
            <a:r>
              <a:rPr lang="en-US" sz="2000" dirty="0"/>
              <a:t>	Use historical markings to line up genes with the same origin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B0F0"/>
                </a:solidFill>
              </a:rPr>
              <a:t>How can topological innovation that needs a few generations to optimize be protected so that it does not disappear from the population prematurely?</a:t>
            </a:r>
          </a:p>
          <a:p>
            <a:pPr>
              <a:lnSpc>
                <a:spcPct val="130000"/>
              </a:lnSpc>
            </a:pPr>
            <a:r>
              <a:rPr lang="en-US" sz="2000" dirty="0"/>
              <a:t>	Separate each innovation into a different species.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B0F0"/>
                </a:solidFill>
              </a:rPr>
              <a:t>How can topologies be minimized throughout evolution without the need for a specially contrived fitness function that measures complexity?</a:t>
            </a:r>
          </a:p>
          <a:p>
            <a:pPr>
              <a:lnSpc>
                <a:spcPct val="130000"/>
              </a:lnSpc>
            </a:pPr>
            <a:r>
              <a:rPr lang="en-US" sz="2000" spc="-1" dirty="0">
                <a:latin typeface="Arial"/>
              </a:rPr>
              <a:t>	S</a:t>
            </a:r>
            <a:r>
              <a:rPr lang="en-US" sz="2000" dirty="0"/>
              <a:t>tart from a minimal structure and grow only when necessary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3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66" name="CustomShape 9"/>
          <p:cNvSpPr/>
          <p:nvPr/>
        </p:nvSpPr>
        <p:spPr>
          <a:xfrm>
            <a:off x="8400600" y="6094440"/>
            <a:ext cx="3237480" cy="63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A6A6A6"/>
                </a:solidFill>
                <a:latin typeface="Calibri"/>
                <a:ea typeface="微软雅黑"/>
              </a:rPr>
              <a:t>https://en.wikipedia.org/wiki/Neuroevolution_of_augmenting_topologies#Implementation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872773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2875320" y="149220"/>
            <a:ext cx="91245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grpSp>
        <p:nvGrpSpPr>
          <p:cNvPr id="68" name="Group 2"/>
          <p:cNvGrpSpPr/>
          <p:nvPr/>
        </p:nvGrpSpPr>
        <p:grpSpPr>
          <a:xfrm>
            <a:off x="2326680" y="564120"/>
            <a:ext cx="1495800" cy="1481400"/>
            <a:chOff x="2326680" y="564120"/>
            <a:chExt cx="1495800" cy="1481400"/>
          </a:xfrm>
        </p:grpSpPr>
        <p:sp>
          <p:nvSpPr>
            <p:cNvPr id="69" name="CustomShape 3"/>
            <p:cNvSpPr/>
            <p:nvPr/>
          </p:nvSpPr>
          <p:spPr>
            <a:xfrm rot="2705400">
              <a:off x="2543400" y="780840"/>
              <a:ext cx="1047240" cy="104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" name="Line 4"/>
            <p:cNvSpPr/>
            <p:nvPr/>
          </p:nvSpPr>
          <p:spPr>
            <a:xfrm>
              <a:off x="3066840" y="564480"/>
              <a:ext cx="740520" cy="74016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" name="Line 5"/>
            <p:cNvSpPr/>
            <p:nvPr/>
          </p:nvSpPr>
          <p:spPr>
            <a:xfrm flipH="1">
              <a:off x="3066480" y="1290600"/>
              <a:ext cx="756000" cy="75492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2" name="CustomShape 6"/>
          <p:cNvSpPr/>
          <p:nvPr/>
        </p:nvSpPr>
        <p:spPr>
          <a:xfrm>
            <a:off x="2706480" y="683640"/>
            <a:ext cx="68400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b="1" strike="noStrike" spc="-1">
                <a:solidFill>
                  <a:srgbClr val="000000"/>
                </a:solidFill>
                <a:latin typeface="Calibri"/>
                <a:ea typeface="微软雅黑"/>
              </a:rPr>
              <a:t>3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73" name="CustomShape 7"/>
          <p:cNvSpPr/>
          <p:nvPr/>
        </p:nvSpPr>
        <p:spPr>
          <a:xfrm>
            <a:off x="3942000" y="981720"/>
            <a:ext cx="582192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B050"/>
                </a:solidFill>
                <a:ea typeface="微软雅黑"/>
              </a:rPr>
              <a:t>Genetic Algorithm (GA)</a:t>
            </a:r>
            <a:endParaRPr lang="en-US" sz="3600" b="1" strike="noStrike" spc="-1" dirty="0">
              <a:solidFill>
                <a:srgbClr val="00B050"/>
              </a:solidFill>
            </a:endParaRPr>
          </a:p>
        </p:txBody>
      </p:sp>
      <p:sp>
        <p:nvSpPr>
          <p:cNvPr id="74" name="CustomShape 8"/>
          <p:cNvSpPr/>
          <p:nvPr/>
        </p:nvSpPr>
        <p:spPr>
          <a:xfrm>
            <a:off x="3804840" y="1968480"/>
            <a:ext cx="8195040" cy="42712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lang="en-US" sz="2000" b="0" strike="noStrike" spc="-1" dirty="0">
                <a:ea typeface="微软雅黑"/>
              </a:rPr>
              <a:t>Natural selection and evolution to mimic optimization techniques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r>
              <a:rPr lang="en-US" sz="2000" b="0" strike="noStrike" spc="-1" dirty="0">
                <a:ea typeface="微软雅黑"/>
              </a:rPr>
              <a:t>Reassemble the High-Score year to create a new year, and discard the low-score Year</a:t>
            </a:r>
            <a:br>
              <a:rPr lang="en-US" dirty="0"/>
            </a:br>
            <a:r>
              <a:rPr lang="en-US" sz="2000" b="0" strike="noStrike" spc="-1" dirty="0"/>
              <a:t> </a:t>
            </a:r>
          </a:p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lang="en-US" sz="2000" b="0" strike="noStrike" spc="-1" dirty="0">
                <a:ea typeface="微软雅黑"/>
              </a:rPr>
              <a:t>Therefore, it is possible that the actual `</a:t>
            </a:r>
            <a:r>
              <a:rPr lang="en-US" sz="2000" b="0" strike="noStrike" spc="-1" dirty="0" err="1">
                <a:ea typeface="微软雅黑"/>
              </a:rPr>
              <a:t>learning`does</a:t>
            </a:r>
            <a:r>
              <a:rPr lang="en-US" sz="2000" b="0" strike="noStrike" spc="-1" dirty="0">
                <a:ea typeface="微软雅黑"/>
              </a:rPr>
              <a:t> not </a:t>
            </a:r>
          </a:p>
          <a:p>
            <a:pPr marL="360">
              <a:lnSpc>
                <a:spcPct val="130000"/>
              </a:lnSpc>
              <a:buClr>
                <a:srgbClr val="333F4F"/>
              </a:buClr>
            </a:pPr>
            <a:r>
              <a:rPr lang="en-US" sz="2000" b="0" strike="noStrike" spc="-1" dirty="0">
                <a:ea typeface="微软雅黑"/>
              </a:rPr>
              <a:t>      occur</a:t>
            </a:r>
          </a:p>
        </p:txBody>
      </p:sp>
      <p:graphicFrame>
        <p:nvGraphicFramePr>
          <p:cNvPr id="75" name="Table 9"/>
          <p:cNvGraphicFramePr/>
          <p:nvPr>
            <p:extLst>
              <p:ext uri="{D42A27DB-BD31-4B8C-83A1-F6EECF244321}">
                <p14:modId xmlns:p14="http://schemas.microsoft.com/office/powerpoint/2010/main" val="2994021826"/>
              </p:ext>
            </p:extLst>
          </p:nvPr>
        </p:nvGraphicFramePr>
        <p:xfrm>
          <a:off x="4278489" y="2978640"/>
          <a:ext cx="7017166" cy="1198800"/>
        </p:xfrm>
        <a:graphic>
          <a:graphicData uri="http://schemas.openxmlformats.org/drawingml/2006/table">
            <a:tbl>
              <a:tblPr/>
              <a:tblGrid>
                <a:gridCol w="1766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0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rPr>
                        <a:t>Objective: max f</a:t>
                      </a:r>
                      <a:endParaRPr lang="en-US" sz="1800" b="0" strike="noStrike" spc="-1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C000"/>
                      </a:solidFill>
                    </a:lnL>
                    <a:lnR w="12240">
                      <a:solidFill>
                        <a:srgbClr val="FFC000"/>
                      </a:solidFill>
                    </a:lnR>
                    <a:lnT w="12240">
                      <a:solidFill>
                        <a:srgbClr val="FFC000"/>
                      </a:solidFill>
                    </a:lnT>
                    <a:lnB w="25200">
                      <a:solidFill>
                        <a:srgbClr val="FFC000"/>
                      </a:solidFill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strike="noStrike" spc="-1" dirty="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rPr>
                        <a:t>f(x)=x</a:t>
                      </a:r>
                      <a:r>
                        <a:rPr lang="en-US" sz="2400" b="1" strike="noStrike" spc="-1" baseline="-25000" dirty="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rPr>
                        <a:t>1</a:t>
                      </a:r>
                      <a:r>
                        <a:rPr lang="en-US" sz="2400" b="1" strike="noStrike" spc="-1" dirty="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rPr>
                        <a:t>+2x</a:t>
                      </a:r>
                      <a:r>
                        <a:rPr lang="en-US" sz="2400" b="1" strike="noStrike" spc="-1" baseline="-25000" dirty="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rPr>
                        <a:t>2</a:t>
                      </a:r>
                      <a:r>
                        <a:rPr lang="en-US" sz="2400" b="1" strike="noStrike" spc="-1" dirty="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rPr>
                        <a:t>+3x</a:t>
                      </a:r>
                      <a:r>
                        <a:rPr lang="en-US" sz="2400" b="1" strike="noStrike" spc="-1" baseline="-25000" dirty="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rPr>
                        <a:t>3</a:t>
                      </a:r>
                      <a:endParaRPr lang="en-US" sz="2400" b="0" strike="noStrike" spc="-1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C000"/>
                      </a:solidFill>
                    </a:lnL>
                    <a:lnR w="12240">
                      <a:solidFill>
                        <a:srgbClr val="FFC000"/>
                      </a:solidFill>
                    </a:lnR>
                    <a:lnT w="12240">
                      <a:solidFill>
                        <a:srgbClr val="FFC000"/>
                      </a:solidFill>
                    </a:lnT>
                    <a:lnB w="25200">
                      <a:solidFill>
                        <a:srgbClr val="FFC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rPr>
                        <a:t>Solutions</a:t>
                      </a:r>
                      <a:endParaRPr lang="en-US" sz="1800" b="0" strike="noStrike" spc="-1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C000"/>
                      </a:solidFill>
                    </a:lnL>
                    <a:lnR w="12240">
                      <a:solidFill>
                        <a:srgbClr val="FFC000"/>
                      </a:solidFill>
                    </a:lnR>
                    <a:lnT w="252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C000"/>
                      </a:solidFill>
                    </a:lnB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rPr>
                        <a:t>s</a:t>
                      </a:r>
                      <a:r>
                        <a:rPr lang="en-US" sz="1800" b="0" strike="noStrike" spc="-1" baseline="30000" dirty="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rPr>
                        <a:t>(0)</a:t>
                      </a:r>
                      <a:r>
                        <a:rPr lang="en-US" sz="1800" b="0" strike="noStrike" spc="-1" dirty="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rPr>
                        <a:t>=(2, 1, 0)</a:t>
                      </a:r>
                      <a:endParaRPr lang="en-US" sz="1800" b="0" strike="noStrike" spc="-1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C000"/>
                      </a:solidFill>
                    </a:lnL>
                    <a:lnR w="12240">
                      <a:solidFill>
                        <a:srgbClr val="FFC000"/>
                      </a:solidFill>
                    </a:lnR>
                    <a:lnT w="252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C000"/>
                      </a:solidFill>
                    </a:lnB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rPr>
                        <a:t>s</a:t>
                      </a:r>
                      <a:r>
                        <a:rPr lang="en-US" sz="1800" b="0" strike="noStrike" spc="-1" baseline="30000" dirty="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rPr>
                        <a:t>(1)</a:t>
                      </a:r>
                      <a:r>
                        <a:rPr lang="en-US" sz="1800" b="0" strike="noStrike" spc="-1" dirty="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rPr>
                        <a:t>=(1, 1, 1)</a:t>
                      </a:r>
                      <a:endParaRPr lang="en-US" sz="1800" b="0" strike="noStrike" spc="-1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C000"/>
                      </a:solidFill>
                    </a:lnL>
                    <a:lnR w="12240">
                      <a:solidFill>
                        <a:srgbClr val="FFC000"/>
                      </a:solidFill>
                    </a:lnR>
                    <a:lnT w="12240">
                      <a:solidFill>
                        <a:srgbClr val="FFC000"/>
                      </a:solidFill>
                    </a:lnT>
                    <a:lnB w="12240">
                      <a:solidFill>
                        <a:srgbClr val="FFC000"/>
                      </a:solidFill>
                    </a:lnB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chemeClr val="tx1"/>
                          </a:solidFill>
                          <a:latin typeface="Calibri"/>
                          <a:ea typeface="微软雅黑"/>
                        </a:rPr>
                        <a:t>s</a:t>
                      </a:r>
                      <a:r>
                        <a:rPr lang="en-US" sz="1800" b="0" strike="noStrike" spc="-1" baseline="3000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rPr>
                        <a:t>(2)</a:t>
                      </a:r>
                      <a:r>
                        <a:rPr lang="en-US" sz="1800" b="0" strike="noStrike" spc="-1">
                          <a:solidFill>
                            <a:schemeClr val="tx1"/>
                          </a:solidFill>
                          <a:latin typeface="Calibri"/>
                          <a:ea typeface="微软雅黑"/>
                        </a:rPr>
                        <a:t>=(0, -1, 3)</a:t>
                      </a:r>
                      <a:endParaRPr lang="en-US" sz="1800" b="0" strike="noStrike" spc="-1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C000"/>
                      </a:solidFill>
                    </a:lnL>
                    <a:lnR w="12240">
                      <a:solidFill>
                        <a:srgbClr val="FFC000"/>
                      </a:solidFill>
                    </a:lnR>
                    <a:lnT w="12240">
                      <a:solidFill>
                        <a:srgbClr val="FFC000"/>
                      </a:solidFill>
                    </a:lnT>
                    <a:lnB w="12240">
                      <a:solidFill>
                        <a:srgbClr val="FFC000"/>
                      </a:solidFill>
                    </a:lnB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rPr>
                        <a:t>Score f(s)</a:t>
                      </a:r>
                      <a:endParaRPr lang="en-US" sz="1800" b="0" strike="noStrike" spc="-1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C000"/>
                      </a:solidFill>
                    </a:lnL>
                    <a:lnR w="12240">
                      <a:solidFill>
                        <a:srgbClr val="FFC000"/>
                      </a:solidFill>
                    </a:lnR>
                    <a:lnT w="12240">
                      <a:solidFill>
                        <a:srgbClr val="FFC000"/>
                      </a:solidFill>
                    </a:lnT>
                    <a:lnB w="12240">
                      <a:solidFill>
                        <a:srgbClr val="FFC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rPr>
                        <a:t>4</a:t>
                      </a:r>
                      <a:endParaRPr lang="en-US" sz="1800" b="0" strike="noStrike" spc="-1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C000"/>
                      </a:solidFill>
                    </a:lnL>
                    <a:lnR w="12240">
                      <a:solidFill>
                        <a:srgbClr val="FFC000"/>
                      </a:solidFill>
                    </a:lnR>
                    <a:lnT w="12240">
                      <a:solidFill>
                        <a:srgbClr val="FFC000"/>
                      </a:solidFill>
                    </a:lnT>
                    <a:lnB w="12240">
                      <a:solidFill>
                        <a:srgbClr val="FFC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rPr>
                        <a:t>5</a:t>
                      </a:r>
                      <a:endParaRPr lang="en-US" sz="1800" b="0" strike="noStrike" spc="-1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C000"/>
                      </a:solidFill>
                    </a:lnL>
                    <a:lnR w="12240">
                      <a:solidFill>
                        <a:srgbClr val="FFC000"/>
                      </a:solidFill>
                    </a:lnR>
                    <a:lnT w="12240">
                      <a:solidFill>
                        <a:srgbClr val="FFC000"/>
                      </a:solidFill>
                    </a:lnT>
                    <a:lnB w="12240">
                      <a:solidFill>
                        <a:srgbClr val="FFC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chemeClr val="tx1"/>
                          </a:solidFill>
                          <a:latin typeface="Calibri"/>
                          <a:ea typeface="微软雅黑"/>
                        </a:rPr>
                        <a:t>7</a:t>
                      </a:r>
                      <a:endParaRPr lang="en-US" sz="1800" b="0" strike="noStrike" spc="-1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C000"/>
                      </a:solidFill>
                    </a:lnL>
                    <a:lnR w="12240">
                      <a:solidFill>
                        <a:srgbClr val="FFC000"/>
                      </a:solidFill>
                    </a:lnR>
                    <a:lnT w="12240">
                      <a:solidFill>
                        <a:srgbClr val="FFC000"/>
                      </a:solidFill>
                    </a:lnT>
                    <a:lnB w="12240">
                      <a:solidFill>
                        <a:srgbClr val="FFC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2428080" y="323135"/>
            <a:ext cx="91245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grpSp>
        <p:nvGrpSpPr>
          <p:cNvPr id="77" name="Group 2"/>
          <p:cNvGrpSpPr/>
          <p:nvPr/>
        </p:nvGrpSpPr>
        <p:grpSpPr>
          <a:xfrm>
            <a:off x="2326680" y="564120"/>
            <a:ext cx="1495800" cy="1481400"/>
            <a:chOff x="2326680" y="564120"/>
            <a:chExt cx="1495800" cy="1481400"/>
          </a:xfrm>
        </p:grpSpPr>
        <p:sp>
          <p:nvSpPr>
            <p:cNvPr id="78" name="CustomShape 3"/>
            <p:cNvSpPr/>
            <p:nvPr/>
          </p:nvSpPr>
          <p:spPr>
            <a:xfrm rot="2705400">
              <a:off x="2543400" y="780840"/>
              <a:ext cx="1047240" cy="104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" name="Line 4"/>
            <p:cNvSpPr/>
            <p:nvPr/>
          </p:nvSpPr>
          <p:spPr>
            <a:xfrm>
              <a:off x="3066840" y="564480"/>
              <a:ext cx="740520" cy="74016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" name="Line 5"/>
            <p:cNvSpPr/>
            <p:nvPr/>
          </p:nvSpPr>
          <p:spPr>
            <a:xfrm flipH="1">
              <a:off x="3066480" y="1290600"/>
              <a:ext cx="756000" cy="75492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1" name="CustomShape 6"/>
          <p:cNvSpPr/>
          <p:nvPr/>
        </p:nvSpPr>
        <p:spPr>
          <a:xfrm>
            <a:off x="2706480" y="683640"/>
            <a:ext cx="68400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b="1" strike="noStrike" spc="-1">
                <a:solidFill>
                  <a:srgbClr val="000000"/>
                </a:solidFill>
                <a:latin typeface="Calibri"/>
                <a:ea typeface="微软雅黑"/>
              </a:rPr>
              <a:t>4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82" name="CustomShape 7"/>
          <p:cNvSpPr/>
          <p:nvPr/>
        </p:nvSpPr>
        <p:spPr>
          <a:xfrm>
            <a:off x="3942000" y="981720"/>
            <a:ext cx="582192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B050"/>
                </a:solidFill>
                <a:ea typeface="微软雅黑"/>
              </a:rPr>
              <a:t>Neuro-evolution</a:t>
            </a:r>
            <a:endParaRPr lang="en-US" sz="3600" b="1" strike="noStrike" spc="-1" dirty="0">
              <a:solidFill>
                <a:srgbClr val="00B050"/>
              </a:solidFill>
            </a:endParaRPr>
          </a:p>
        </p:txBody>
      </p:sp>
      <p:sp>
        <p:nvSpPr>
          <p:cNvPr id="83" name="CustomShape 8"/>
          <p:cNvSpPr/>
          <p:nvPr/>
        </p:nvSpPr>
        <p:spPr>
          <a:xfrm>
            <a:off x="3804840" y="1968480"/>
            <a:ext cx="8195040" cy="11375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r>
              <a:rPr lang="en-US" sz="2000" dirty="0"/>
              <a:t>Build NN with GA</a:t>
            </a:r>
            <a:r>
              <a:rPr lang="en-US" sz="2000" b="0" strike="noStrike" spc="-1" dirty="0">
                <a:ea typeface="微软雅黑"/>
              </a:rPr>
              <a:t> (weight tuning, structure)</a:t>
            </a:r>
            <a:endParaRPr lang="en-US" sz="2000" b="0" strike="noStrike" spc="-1" dirty="0"/>
          </a:p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lang="en-US" sz="2000" b="0" strike="noStrike" spc="-1" dirty="0">
                <a:ea typeface="微软雅黑"/>
              </a:rPr>
              <a:t>Weight tuning easy (average, random select, …)</a:t>
            </a:r>
            <a:endParaRPr lang="en-US" sz="2000" b="0" strike="noStrike" spc="-1" dirty="0"/>
          </a:p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lang="en-US" sz="2000" b="0" strike="noStrike" spc="-1" dirty="0">
                <a:ea typeface="微软雅黑"/>
              </a:rPr>
              <a:t>Competing Conventions Problem</a:t>
            </a:r>
            <a:endParaRPr lang="en-US" sz="2000" b="0" strike="noStrike" spc="-1" dirty="0"/>
          </a:p>
        </p:txBody>
      </p:sp>
      <p:pic>
        <p:nvPicPr>
          <p:cNvPr id="84" name="Picture 2"/>
          <p:cNvPicPr/>
          <p:nvPr/>
        </p:nvPicPr>
        <p:blipFill>
          <a:blip r:embed="rId2"/>
          <a:stretch/>
        </p:blipFill>
        <p:spPr>
          <a:xfrm>
            <a:off x="5689048" y="3429000"/>
            <a:ext cx="3229920" cy="3018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8781395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3048840" y="0"/>
            <a:ext cx="91245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grpSp>
        <p:nvGrpSpPr>
          <p:cNvPr id="86" name="Group 2"/>
          <p:cNvGrpSpPr/>
          <p:nvPr/>
        </p:nvGrpSpPr>
        <p:grpSpPr>
          <a:xfrm>
            <a:off x="2326680" y="564120"/>
            <a:ext cx="1495800" cy="1481400"/>
            <a:chOff x="2326680" y="564120"/>
            <a:chExt cx="1495800" cy="1481400"/>
          </a:xfrm>
        </p:grpSpPr>
        <p:sp>
          <p:nvSpPr>
            <p:cNvPr id="87" name="CustomShape 3"/>
            <p:cNvSpPr/>
            <p:nvPr/>
          </p:nvSpPr>
          <p:spPr>
            <a:xfrm rot="2705400">
              <a:off x="2543400" y="780840"/>
              <a:ext cx="1047240" cy="104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" name="Line 4"/>
            <p:cNvSpPr/>
            <p:nvPr/>
          </p:nvSpPr>
          <p:spPr>
            <a:xfrm>
              <a:off x="3066840" y="564480"/>
              <a:ext cx="740520" cy="74016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" name="Line 5"/>
            <p:cNvSpPr/>
            <p:nvPr/>
          </p:nvSpPr>
          <p:spPr>
            <a:xfrm flipH="1">
              <a:off x="3066480" y="1290600"/>
              <a:ext cx="756000" cy="75492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0" name="CustomShape 6"/>
          <p:cNvSpPr/>
          <p:nvPr/>
        </p:nvSpPr>
        <p:spPr>
          <a:xfrm>
            <a:off x="2706480" y="683640"/>
            <a:ext cx="68400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b="1" strike="noStrike" spc="-1">
                <a:solidFill>
                  <a:srgbClr val="000000"/>
                </a:solidFill>
                <a:latin typeface="Calibri"/>
                <a:ea typeface="微软雅黑"/>
              </a:rPr>
              <a:t>5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91" name="CustomShape 7"/>
          <p:cNvSpPr/>
          <p:nvPr/>
        </p:nvSpPr>
        <p:spPr>
          <a:xfrm>
            <a:off x="3941999" y="981720"/>
            <a:ext cx="7439173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B050"/>
                </a:solidFill>
                <a:latin typeface="微软雅黑"/>
                <a:ea typeface="微软雅黑"/>
              </a:rPr>
              <a:t>How NEAT deals with Pooling</a:t>
            </a:r>
            <a:endParaRPr lang="en-US" sz="3600" b="1" strike="noStrike" spc="-1" dirty="0">
              <a:solidFill>
                <a:srgbClr val="00B050"/>
              </a:solidFill>
              <a:latin typeface="Arial"/>
            </a:endParaRPr>
          </a:p>
        </p:txBody>
      </p:sp>
      <p:sp>
        <p:nvSpPr>
          <p:cNvPr id="92" name="CustomShape 8"/>
          <p:cNvSpPr/>
          <p:nvPr/>
        </p:nvSpPr>
        <p:spPr>
          <a:xfrm>
            <a:off x="3804840" y="1968480"/>
            <a:ext cx="8195040" cy="43883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lang="en-US" sz="2000" b="0" strike="noStrike" spc="-1" dirty="0">
                <a:ea typeface="微软雅黑"/>
              </a:rPr>
              <a:t>History marker</a:t>
            </a:r>
            <a:r>
              <a:rPr lang="en-US" sz="2000" dirty="0"/>
              <a:t> Tracking the Origin of Genes by Placing ` When the vertex or edge first appeared</a:t>
            </a:r>
            <a:br>
              <a:rPr dirty="0"/>
            </a:br>
            <a:r>
              <a:rPr lang="en-US" sz="2000" b="0" strike="noStrike" spc="-1" dirty="0"/>
              <a:t> </a:t>
            </a:r>
          </a:p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lang="en-US" sz="2000" b="0" strike="noStrike" spc="-1" dirty="0">
                <a:ea typeface="微软雅黑"/>
              </a:rPr>
              <a:t>Speciation</a:t>
            </a:r>
            <a:endParaRPr lang="en-US" sz="2000" spc="-1" dirty="0">
              <a:ea typeface="微软雅黑"/>
            </a:endParaRPr>
          </a:p>
          <a:p>
            <a:pPr marL="800280" lvl="1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lang="en-US" dirty="0"/>
              <a:t>Potentially Good Neural Network Models Can Survive</a:t>
            </a:r>
            <a:br>
              <a:rPr dirty="0"/>
            </a:br>
            <a:r>
              <a:rPr lang="en-US" sz="2000" b="0" strike="noStrike" spc="-1" dirty="0"/>
              <a:t> </a:t>
            </a:r>
          </a:p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lang="en-US" sz="2000" dirty="0"/>
              <a:t>Gradually grow neural networks starting from a minimal structure Alternate weight tuning and structure search</a:t>
            </a:r>
            <a:endParaRPr lang="en-US" sz="2000" b="0" strike="noStrike" spc="-1" dirty="0"/>
          </a:p>
          <a:p>
            <a:pPr>
              <a:lnSpc>
                <a:spcPct val="130000"/>
              </a:lnSpc>
            </a:pPr>
            <a:endParaRPr lang="en-US" sz="2000" b="0" strike="noStrike" spc="-1" dirty="0"/>
          </a:p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lang="en-US" sz="2000" dirty="0"/>
              <a:t>Evolve RNN model that takes action by taking state using NEAT-Python</a:t>
            </a:r>
            <a:endParaRPr lang="en-US" sz="2000" b="0" strike="noStrike" spc="-1" dirty="0"/>
          </a:p>
        </p:txBody>
      </p:sp>
    </p:spTree>
    <p:extLst>
      <p:ext uri="{BB962C8B-B14F-4D97-AF65-F5344CB8AC3E}">
        <p14:creationId xmlns:p14="http://schemas.microsoft.com/office/powerpoint/2010/main" val="1011157886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215182" y="193651"/>
            <a:ext cx="91245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grpSp>
        <p:nvGrpSpPr>
          <p:cNvPr id="94" name="Group 2"/>
          <p:cNvGrpSpPr/>
          <p:nvPr/>
        </p:nvGrpSpPr>
        <p:grpSpPr>
          <a:xfrm>
            <a:off x="2326680" y="564120"/>
            <a:ext cx="1495800" cy="1481400"/>
            <a:chOff x="2326680" y="564120"/>
            <a:chExt cx="1495800" cy="1481400"/>
          </a:xfrm>
        </p:grpSpPr>
        <p:sp>
          <p:nvSpPr>
            <p:cNvPr id="95" name="CustomShape 3"/>
            <p:cNvSpPr/>
            <p:nvPr/>
          </p:nvSpPr>
          <p:spPr>
            <a:xfrm rot="2705400">
              <a:off x="2543400" y="780840"/>
              <a:ext cx="1047240" cy="104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" name="Line 4"/>
            <p:cNvSpPr/>
            <p:nvPr/>
          </p:nvSpPr>
          <p:spPr>
            <a:xfrm>
              <a:off x="3066840" y="564480"/>
              <a:ext cx="740520" cy="74016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" name="Line 5"/>
            <p:cNvSpPr/>
            <p:nvPr/>
          </p:nvSpPr>
          <p:spPr>
            <a:xfrm flipH="1">
              <a:off x="3066480" y="1290600"/>
              <a:ext cx="756000" cy="75492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8" name="CustomShape 6"/>
          <p:cNvSpPr/>
          <p:nvPr/>
        </p:nvSpPr>
        <p:spPr>
          <a:xfrm>
            <a:off x="2706480" y="683640"/>
            <a:ext cx="68400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b="1" strike="noStrike" spc="-1">
                <a:solidFill>
                  <a:srgbClr val="000000"/>
                </a:solidFill>
                <a:latin typeface="Calibri"/>
                <a:ea typeface="微软雅黑"/>
              </a:rPr>
              <a:t>6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99" name="CustomShape 7"/>
          <p:cNvSpPr/>
          <p:nvPr/>
        </p:nvSpPr>
        <p:spPr>
          <a:xfrm>
            <a:off x="3942000" y="981720"/>
            <a:ext cx="744805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B050"/>
                </a:solidFill>
                <a:ea typeface="微软雅黑"/>
              </a:rPr>
              <a:t>Trial: training sonic with RNN</a:t>
            </a:r>
            <a:endParaRPr lang="en-US" sz="3600" b="1" strike="noStrike" spc="-1" dirty="0">
              <a:solidFill>
                <a:srgbClr val="00B050"/>
              </a:solidFill>
            </a:endParaRPr>
          </a:p>
        </p:txBody>
      </p:sp>
      <p:sp>
        <p:nvSpPr>
          <p:cNvPr id="100" name="Line 8"/>
          <p:cNvSpPr/>
          <p:nvPr/>
        </p:nvSpPr>
        <p:spPr>
          <a:xfrm>
            <a:off x="5714280" y="2117160"/>
            <a:ext cx="0" cy="981000"/>
          </a:xfrm>
          <a:prstGeom prst="line">
            <a:avLst/>
          </a:prstGeom>
          <a:ln w="12708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9"/>
          <p:cNvSpPr/>
          <p:nvPr/>
        </p:nvSpPr>
        <p:spPr>
          <a:xfrm>
            <a:off x="5619240" y="2117160"/>
            <a:ext cx="0" cy="981000"/>
          </a:xfrm>
          <a:prstGeom prst="line">
            <a:avLst/>
          </a:prstGeom>
          <a:ln w="63360">
            <a:solidFill>
              <a:schemeClr val="accent1">
                <a:lumMod val="60000"/>
                <a:lumOff val="40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0"/>
          <p:cNvSpPr/>
          <p:nvPr/>
        </p:nvSpPr>
        <p:spPr>
          <a:xfrm>
            <a:off x="6093000" y="2481480"/>
            <a:ext cx="5505120" cy="34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[ B , A , MODE , START , UP , DOWN , LEFT , RIGHT , C , Y , X , Z ]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03" name="Line 11"/>
          <p:cNvSpPr/>
          <p:nvPr/>
        </p:nvSpPr>
        <p:spPr>
          <a:xfrm>
            <a:off x="5714280" y="3511440"/>
            <a:ext cx="0" cy="981360"/>
          </a:xfrm>
          <a:prstGeom prst="line">
            <a:avLst/>
          </a:prstGeom>
          <a:ln w="12708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Line 12"/>
          <p:cNvSpPr/>
          <p:nvPr/>
        </p:nvSpPr>
        <p:spPr>
          <a:xfrm>
            <a:off x="5619240" y="3511440"/>
            <a:ext cx="0" cy="981360"/>
          </a:xfrm>
          <a:prstGeom prst="line">
            <a:avLst/>
          </a:prstGeom>
          <a:ln w="63360">
            <a:solidFill>
              <a:schemeClr val="accent1">
                <a:lumMod val="60000"/>
                <a:lumOff val="40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3"/>
          <p:cNvSpPr/>
          <p:nvPr/>
        </p:nvSpPr>
        <p:spPr>
          <a:xfrm>
            <a:off x="5633640" y="3735360"/>
            <a:ext cx="591588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 marL="457200">
              <a:lnSpc>
                <a:spcPct val="100000"/>
              </a:lnSpc>
              <a:spcBef>
                <a:spcPts val="1599"/>
              </a:spcBef>
            </a:pPr>
            <a:r>
              <a:rPr lang="en-US" sz="14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[ [ ] , [LEFT] , [RIGHT] , [LEFT, DOWN] , [RIGHT, DOWN] , [DOWN] , [DOWN, B] , [B] ]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06" name="CustomShape 14"/>
          <p:cNvSpPr/>
          <p:nvPr/>
        </p:nvSpPr>
        <p:spPr>
          <a:xfrm>
            <a:off x="6157080" y="5205960"/>
            <a:ext cx="5304960" cy="34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0" strike="noStrike" spc="-1" dirty="0" err="1">
                <a:solidFill>
                  <a:srgbClr val="000000"/>
                </a:solidFill>
                <a:latin typeface="微软雅黑"/>
                <a:ea typeface="微软雅黑"/>
              </a:rPr>
              <a:t>rew</a:t>
            </a:r>
            <a:r>
              <a:rPr lang="en-US" sz="14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= (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微软雅黑"/>
                <a:ea typeface="微软雅黑"/>
              </a:rPr>
              <a:t>curr_x</a:t>
            </a:r>
            <a:r>
              <a:rPr lang="en-US" sz="14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-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微软雅黑"/>
                <a:ea typeface="微软雅黑"/>
              </a:rPr>
              <a:t>init_x</a:t>
            </a:r>
            <a:r>
              <a:rPr lang="en-US" sz="14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) + ring +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微软雅黑"/>
                <a:ea typeface="微软雅黑"/>
              </a:rPr>
              <a:t>completion_bonus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07" name="Line 15"/>
          <p:cNvSpPr/>
          <p:nvPr/>
        </p:nvSpPr>
        <p:spPr>
          <a:xfrm>
            <a:off x="5714280" y="4908960"/>
            <a:ext cx="0" cy="981360"/>
          </a:xfrm>
          <a:prstGeom prst="line">
            <a:avLst/>
          </a:prstGeom>
          <a:ln w="12708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Line 16"/>
          <p:cNvSpPr/>
          <p:nvPr/>
        </p:nvSpPr>
        <p:spPr>
          <a:xfrm>
            <a:off x="5619240" y="4908960"/>
            <a:ext cx="0" cy="981360"/>
          </a:xfrm>
          <a:prstGeom prst="line">
            <a:avLst/>
          </a:prstGeom>
          <a:ln w="63360">
            <a:solidFill>
              <a:schemeClr val="accent1">
                <a:lumMod val="60000"/>
                <a:lumOff val="40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17"/>
          <p:cNvSpPr/>
          <p:nvPr/>
        </p:nvSpPr>
        <p:spPr>
          <a:xfrm>
            <a:off x="3520080" y="2421720"/>
            <a:ext cx="2500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Buttons (12)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10" name="CustomShape 18"/>
          <p:cNvSpPr/>
          <p:nvPr/>
        </p:nvSpPr>
        <p:spPr>
          <a:xfrm>
            <a:off x="3520080" y="3743640"/>
            <a:ext cx="2500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Actions (8)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1" name="CustomShape 19"/>
          <p:cNvSpPr/>
          <p:nvPr/>
        </p:nvSpPr>
        <p:spPr>
          <a:xfrm>
            <a:off x="3547080" y="5148720"/>
            <a:ext cx="2500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微软雅黑"/>
                <a:ea typeface="微软雅黑"/>
              </a:rPr>
              <a:t>Reward</a:t>
            </a:r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5699903"/>
      </p:ext>
    </p:extLst>
  </p:cSld>
  <p:clrMapOvr>
    <a:masterClrMapping/>
  </p:clrMapOvr>
  <p:transition spd="slow">
    <p:push dir="r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{D9707E88-8197-064C-BD88-E585A4503F66}tf10001067</Template>
  <TotalTime>5535</TotalTime>
  <Words>598</Words>
  <Application>Microsoft Office PowerPoint</Application>
  <PresentationFormat>Widescreen</PresentationFormat>
  <Paragraphs>129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微软雅黑</vt:lpstr>
      <vt:lpstr>微软雅黑</vt:lpstr>
      <vt:lpstr>Arial</vt:lpstr>
      <vt:lpstr>Bernard MT Condensed</vt:lpstr>
      <vt:lpstr>Calibri</vt:lpstr>
      <vt:lpstr>Century Gothic</vt:lpstr>
      <vt:lpstr>Garamond</vt:lpstr>
      <vt:lpstr>Wingdings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Microsoft 帐户</dc:creator>
  <dc:description/>
  <cp:lastModifiedBy>Akshansh Sinha</cp:lastModifiedBy>
  <cp:revision>86</cp:revision>
  <dcterms:created xsi:type="dcterms:W3CDTF">2015-07-30T03:49:32Z</dcterms:created>
  <dcterms:modified xsi:type="dcterms:W3CDTF">2019-10-25T17:46:46Z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